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6" r:id="rId1"/>
  </p:sldMasterIdLst>
  <p:notesMasterIdLst>
    <p:notesMasterId r:id="rId40"/>
  </p:notesMasterIdLst>
  <p:sldIdLst>
    <p:sldId id="256" r:id="rId2"/>
    <p:sldId id="263" r:id="rId3"/>
    <p:sldId id="265" r:id="rId4"/>
    <p:sldId id="266" r:id="rId5"/>
    <p:sldId id="267" r:id="rId6"/>
    <p:sldId id="268" r:id="rId7"/>
    <p:sldId id="269" r:id="rId8"/>
    <p:sldId id="270" r:id="rId9"/>
    <p:sldId id="271" r:id="rId10"/>
    <p:sldId id="272" r:id="rId11"/>
    <p:sldId id="273" r:id="rId12"/>
    <p:sldId id="299" r:id="rId13"/>
    <p:sldId id="300" r:id="rId14"/>
    <p:sldId id="282" r:id="rId15"/>
    <p:sldId id="283" r:id="rId16"/>
    <p:sldId id="284" r:id="rId17"/>
    <p:sldId id="285" r:id="rId18"/>
    <p:sldId id="286" r:id="rId19"/>
    <p:sldId id="287" r:id="rId20"/>
    <p:sldId id="288" r:id="rId21"/>
    <p:sldId id="298" r:id="rId22"/>
    <p:sldId id="289" r:id="rId23"/>
    <p:sldId id="290" r:id="rId24"/>
    <p:sldId id="291" r:id="rId25"/>
    <p:sldId id="292" r:id="rId26"/>
    <p:sldId id="293" r:id="rId27"/>
    <p:sldId id="294" r:id="rId28"/>
    <p:sldId id="295" r:id="rId29"/>
    <p:sldId id="296" r:id="rId30"/>
    <p:sldId id="297" r:id="rId31"/>
    <p:sldId id="274" r:id="rId32"/>
    <p:sldId id="275" r:id="rId33"/>
    <p:sldId id="276" r:id="rId34"/>
    <p:sldId id="277" r:id="rId35"/>
    <p:sldId id="278" r:id="rId36"/>
    <p:sldId id="279" r:id="rId37"/>
    <p:sldId id="280" r:id="rId38"/>
    <p:sldId id="281" r:id="rId3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AFAFC"/>
    <a:srgbClr val="2A3249"/>
    <a:srgbClr val="626262"/>
    <a:srgbClr val="717171"/>
    <a:srgbClr val="818181"/>
    <a:srgbClr val="828181"/>
    <a:srgbClr val="9F9F9F"/>
    <a:srgbClr val="909090"/>
    <a:srgbClr val="878787"/>
    <a:srgbClr val="02A9B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734" autoAdjust="0"/>
    <p:restoredTop sz="94660"/>
  </p:normalViewPr>
  <p:slideViewPr>
    <p:cSldViewPr snapToGrid="0">
      <p:cViewPr varScale="1">
        <p:scale>
          <a:sx n="67" d="100"/>
          <a:sy n="67" d="100"/>
        </p:scale>
        <p:origin x="1292" y="56"/>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AF3ED15-BBC8-4C60-A86F-1E0E168D23BE}" type="datetimeFigureOut">
              <a:rPr lang="en-GB" smtClean="0"/>
              <a:t>08/01/2022</a:t>
            </a:fld>
            <a:endParaRPr lang="en-GB"/>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CBA9B6-1998-4950-8706-F54A175E464A}" type="slidenum">
              <a:rPr lang="en-GB" smtClean="0"/>
              <a:t>‹#›</a:t>
            </a:fld>
            <a:endParaRPr lang="en-GB"/>
          </a:p>
        </p:txBody>
      </p:sp>
    </p:spTree>
    <p:extLst>
      <p:ext uri="{BB962C8B-B14F-4D97-AF65-F5344CB8AC3E}">
        <p14:creationId xmlns:p14="http://schemas.microsoft.com/office/powerpoint/2010/main" val="13560758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FAFAFC"/>
        </a:solidFill>
        <a:effectLst/>
      </p:bgPr>
    </p:bg>
    <p:spTree>
      <p:nvGrpSpPr>
        <p:cNvPr id="1" name=""/>
        <p:cNvGrpSpPr/>
        <p:nvPr/>
      </p:nvGrpSpPr>
      <p:grpSpPr>
        <a:xfrm>
          <a:off x="0" y="0"/>
          <a:ext cx="0" cy="0"/>
          <a:chOff x="0" y="0"/>
          <a:chExt cx="0" cy="0"/>
        </a:xfrm>
      </p:grpSpPr>
      <p:pic>
        <p:nvPicPr>
          <p:cNvPr id="1026" name="Picture 2" descr="Why is Web Technology Important? - Eternal Organizer">
            <a:extLst>
              <a:ext uri="{FF2B5EF4-FFF2-40B4-BE49-F238E27FC236}">
                <a16:creationId xmlns:a16="http://schemas.microsoft.com/office/drawing/2014/main" id="{FE6A40DC-4FB2-4113-9F5D-E94E1CC75DB6}"/>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57750" cy="6858000"/>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a:extLst>
              <a:ext uri="{FF2B5EF4-FFF2-40B4-BE49-F238E27FC236}">
                <a16:creationId xmlns:a16="http://schemas.microsoft.com/office/drawing/2014/main" id="{454530ED-3ABC-4CA3-928E-1F684A4045F1}"/>
              </a:ext>
            </a:extLst>
          </p:cNvPr>
          <p:cNvSpPr/>
          <p:nvPr userDrawn="1"/>
        </p:nvSpPr>
        <p:spPr>
          <a:xfrm>
            <a:off x="-6688" y="0"/>
            <a:ext cx="9144000" cy="6858000"/>
          </a:xfrm>
          <a:prstGeom prst="rect">
            <a:avLst/>
          </a:prstGeom>
          <a:gradFill flip="none" rotWithShape="1">
            <a:gsLst>
              <a:gs pos="96000">
                <a:schemeClr val="accent3">
                  <a:lumMod val="40000"/>
                  <a:lumOff val="60000"/>
                </a:schemeClr>
              </a:gs>
              <a:gs pos="54000">
                <a:schemeClr val="accent2">
                  <a:alpha val="21000"/>
                </a:schemeClr>
              </a:gs>
              <a:gs pos="0">
                <a:schemeClr val="accent1">
                  <a:shade val="100000"/>
                  <a:satMod val="115000"/>
                  <a:alpha val="16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Freeform: Shape 24">
            <a:extLst>
              <a:ext uri="{FF2B5EF4-FFF2-40B4-BE49-F238E27FC236}">
                <a16:creationId xmlns:a16="http://schemas.microsoft.com/office/drawing/2014/main" id="{0A6C4426-F526-422B-A269-0DE205FB95AA}"/>
              </a:ext>
            </a:extLst>
          </p:cNvPr>
          <p:cNvSpPr/>
          <p:nvPr userDrawn="1"/>
        </p:nvSpPr>
        <p:spPr>
          <a:xfrm flipH="1" flipV="1">
            <a:off x="1175712" y="6183220"/>
            <a:ext cx="2916000" cy="540000"/>
          </a:xfrm>
          <a:custGeom>
            <a:avLst/>
            <a:gdLst>
              <a:gd name="connsiteX0" fmla="*/ 120546 w 2957219"/>
              <a:gd name="connsiteY0" fmla="*/ 0 h 723275"/>
              <a:gd name="connsiteX1" fmla="*/ 2957219 w 2957219"/>
              <a:gd name="connsiteY1" fmla="*/ 0 h 723275"/>
              <a:gd name="connsiteX2" fmla="*/ 2946905 w 2957219"/>
              <a:gd name="connsiteY2" fmla="*/ 12994 h 723275"/>
              <a:gd name="connsiteX3" fmla="*/ 2934930 w 2957219"/>
              <a:gd name="connsiteY3" fmla="*/ 32122 h 723275"/>
              <a:gd name="connsiteX4" fmla="*/ 2921791 w 2957219"/>
              <a:gd name="connsiteY4" fmla="*/ 150993 h 723275"/>
              <a:gd name="connsiteX5" fmla="*/ 2902082 w 2957219"/>
              <a:gd name="connsiteY5" fmla="*/ 165851 h 723275"/>
              <a:gd name="connsiteX6" fmla="*/ 2849525 w 2957219"/>
              <a:gd name="connsiteY6" fmla="*/ 210428 h 723275"/>
              <a:gd name="connsiteX7" fmla="*/ 2823246 w 2957219"/>
              <a:gd name="connsiteY7" fmla="*/ 232716 h 723275"/>
              <a:gd name="connsiteX8" fmla="*/ 2803537 w 2957219"/>
              <a:gd name="connsiteY8" fmla="*/ 269863 h 723275"/>
              <a:gd name="connsiteX9" fmla="*/ 2796968 w 2957219"/>
              <a:gd name="connsiteY9" fmla="*/ 292152 h 723275"/>
              <a:gd name="connsiteX10" fmla="*/ 2770689 w 2957219"/>
              <a:gd name="connsiteY10" fmla="*/ 359016 h 723275"/>
              <a:gd name="connsiteX11" fmla="*/ 2764120 w 2957219"/>
              <a:gd name="connsiteY11" fmla="*/ 470458 h 723275"/>
              <a:gd name="connsiteX12" fmla="*/ 2750980 w 2957219"/>
              <a:gd name="connsiteY12" fmla="*/ 492746 h 723275"/>
              <a:gd name="connsiteX13" fmla="*/ 2698424 w 2957219"/>
              <a:gd name="connsiteY13" fmla="*/ 552181 h 723275"/>
              <a:gd name="connsiteX14" fmla="*/ 2669253 w 2957219"/>
              <a:gd name="connsiteY14" fmla="*/ 577881 h 723275"/>
              <a:gd name="connsiteX15" fmla="*/ 2675444 w 2957219"/>
              <a:gd name="connsiteY15" fmla="*/ 570653 h 723275"/>
              <a:gd name="connsiteX16" fmla="*/ 2681116 w 2957219"/>
              <a:gd name="connsiteY16" fmla="*/ 564145 h 723275"/>
              <a:gd name="connsiteX17" fmla="*/ 2677525 w 2957219"/>
              <a:gd name="connsiteY17" fmla="*/ 568223 h 723275"/>
              <a:gd name="connsiteX18" fmla="*/ 2675444 w 2957219"/>
              <a:gd name="connsiteY18" fmla="*/ 570653 h 723275"/>
              <a:gd name="connsiteX19" fmla="*/ 2674571 w 2957219"/>
              <a:gd name="connsiteY19" fmla="*/ 571654 h 723275"/>
              <a:gd name="connsiteX20" fmla="*/ 2652436 w 2957219"/>
              <a:gd name="connsiteY20" fmla="*/ 596758 h 723275"/>
              <a:gd name="connsiteX21" fmla="*/ 2639297 w 2957219"/>
              <a:gd name="connsiteY21" fmla="*/ 723058 h 723275"/>
              <a:gd name="connsiteX22" fmla="*/ 2639332 w 2957219"/>
              <a:gd name="connsiteY22" fmla="*/ 723275 h 723275"/>
              <a:gd name="connsiteX23" fmla="*/ 120546 w 2957219"/>
              <a:gd name="connsiteY23" fmla="*/ 723275 h 723275"/>
              <a:gd name="connsiteX24" fmla="*/ 0 w 2957219"/>
              <a:gd name="connsiteY24" fmla="*/ 602729 h 723275"/>
              <a:gd name="connsiteX25" fmla="*/ 0 w 2957219"/>
              <a:gd name="connsiteY25" fmla="*/ 120546 h 723275"/>
              <a:gd name="connsiteX26" fmla="*/ 120546 w 2957219"/>
              <a:gd name="connsiteY26" fmla="*/ 0 h 723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957219" h="723275">
                <a:moveTo>
                  <a:pt x="120546" y="0"/>
                </a:moveTo>
                <a:lnTo>
                  <a:pt x="2957219" y="0"/>
                </a:lnTo>
                <a:lnTo>
                  <a:pt x="2946905" y="12994"/>
                </a:lnTo>
                <a:cubicBezTo>
                  <a:pt x="2941686" y="18654"/>
                  <a:pt x="2936856" y="24498"/>
                  <a:pt x="2934930" y="32122"/>
                </a:cubicBezTo>
                <a:cubicBezTo>
                  <a:pt x="2925230" y="70517"/>
                  <a:pt x="2931242" y="112518"/>
                  <a:pt x="2921791" y="150993"/>
                </a:cubicBezTo>
                <a:cubicBezTo>
                  <a:pt x="2919677" y="159595"/>
                  <a:pt x="2908467" y="160599"/>
                  <a:pt x="2902082" y="165851"/>
                </a:cubicBezTo>
                <a:cubicBezTo>
                  <a:pt x="2884372" y="180418"/>
                  <a:pt x="2867043" y="195569"/>
                  <a:pt x="2849525" y="210428"/>
                </a:cubicBezTo>
                <a:lnTo>
                  <a:pt x="2823246" y="232716"/>
                </a:lnTo>
                <a:cubicBezTo>
                  <a:pt x="2816677" y="245098"/>
                  <a:pt x="2809248" y="256948"/>
                  <a:pt x="2803537" y="269863"/>
                </a:cubicBezTo>
                <a:cubicBezTo>
                  <a:pt x="2800441" y="276868"/>
                  <a:pt x="2799631" y="284922"/>
                  <a:pt x="2796968" y="292152"/>
                </a:cubicBezTo>
                <a:cubicBezTo>
                  <a:pt x="2788673" y="314666"/>
                  <a:pt x="2779449" y="336728"/>
                  <a:pt x="2770689" y="359016"/>
                </a:cubicBezTo>
                <a:cubicBezTo>
                  <a:pt x="2768499" y="396163"/>
                  <a:pt x="2769532" y="433734"/>
                  <a:pt x="2764120" y="470458"/>
                </a:cubicBezTo>
                <a:cubicBezTo>
                  <a:pt x="2762821" y="479265"/>
                  <a:pt x="2756292" y="486139"/>
                  <a:pt x="2750980" y="492746"/>
                </a:cubicBezTo>
                <a:cubicBezTo>
                  <a:pt x="2734314" y="513478"/>
                  <a:pt x="2716687" y="533248"/>
                  <a:pt x="2698424" y="552181"/>
                </a:cubicBezTo>
                <a:cubicBezTo>
                  <a:pt x="2647857" y="604601"/>
                  <a:pt x="2657525" y="591809"/>
                  <a:pt x="2669253" y="577881"/>
                </a:cubicBezTo>
                <a:lnTo>
                  <a:pt x="2675444" y="570653"/>
                </a:lnTo>
                <a:lnTo>
                  <a:pt x="2681116" y="564145"/>
                </a:lnTo>
                <a:cubicBezTo>
                  <a:pt x="2681306" y="563907"/>
                  <a:pt x="2679806" y="565600"/>
                  <a:pt x="2677525" y="568223"/>
                </a:cubicBezTo>
                <a:lnTo>
                  <a:pt x="2675444" y="570653"/>
                </a:lnTo>
                <a:lnTo>
                  <a:pt x="2674571" y="571654"/>
                </a:lnTo>
                <a:cubicBezTo>
                  <a:pt x="2670094" y="576756"/>
                  <a:pt x="2663019" y="584790"/>
                  <a:pt x="2652436" y="596758"/>
                </a:cubicBezTo>
                <a:cubicBezTo>
                  <a:pt x="2646936" y="634072"/>
                  <a:pt x="2637908" y="688513"/>
                  <a:pt x="2639297" y="723058"/>
                </a:cubicBezTo>
                <a:lnTo>
                  <a:pt x="2639332" y="723275"/>
                </a:lnTo>
                <a:lnTo>
                  <a:pt x="120546" y="723275"/>
                </a:lnTo>
                <a:cubicBezTo>
                  <a:pt x="53970" y="723275"/>
                  <a:pt x="0" y="669305"/>
                  <a:pt x="0" y="602729"/>
                </a:cubicBezTo>
                <a:lnTo>
                  <a:pt x="0" y="120546"/>
                </a:lnTo>
                <a:cubicBezTo>
                  <a:pt x="0" y="53970"/>
                  <a:pt x="53970" y="0"/>
                  <a:pt x="120546" y="0"/>
                </a:cubicBezTo>
                <a:close/>
              </a:path>
            </a:pathLst>
          </a:custGeom>
          <a:solidFill>
            <a:srgbClr val="E3E3E3"/>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sp>
        <p:nvSpPr>
          <p:cNvPr id="29" name="TextBox 28">
            <a:extLst>
              <a:ext uri="{FF2B5EF4-FFF2-40B4-BE49-F238E27FC236}">
                <a16:creationId xmlns:a16="http://schemas.microsoft.com/office/drawing/2014/main" id="{4940EDE8-BC1B-4381-A8D2-CFD8FEBE24BA}"/>
              </a:ext>
            </a:extLst>
          </p:cNvPr>
          <p:cNvSpPr txBox="1"/>
          <p:nvPr userDrawn="1"/>
        </p:nvSpPr>
        <p:spPr>
          <a:xfrm>
            <a:off x="1014186" y="6246925"/>
            <a:ext cx="3122496" cy="430887"/>
          </a:xfrm>
          <a:prstGeom prst="rect">
            <a:avLst/>
          </a:prstGeom>
          <a:noFill/>
        </p:spPr>
        <p:txBody>
          <a:bodyPr wrap="square" rtlCol="0">
            <a:spAutoFit/>
          </a:bodyPr>
          <a:lstStyle/>
          <a:p>
            <a:pPr algn="r"/>
            <a:r>
              <a:rPr lang="en-IN" sz="2200" dirty="0">
                <a:solidFill>
                  <a:srgbClr val="2A3249"/>
                </a:solidFill>
                <a:latin typeface="+mj-lt"/>
              </a:rPr>
              <a:t>Associate Professor</a:t>
            </a:r>
          </a:p>
        </p:txBody>
      </p:sp>
      <p:sp>
        <p:nvSpPr>
          <p:cNvPr id="14" name="TextBox 13">
            <a:extLst>
              <a:ext uri="{FF2B5EF4-FFF2-40B4-BE49-F238E27FC236}">
                <a16:creationId xmlns:a16="http://schemas.microsoft.com/office/drawing/2014/main" id="{B0971C0B-1A93-4B4E-993E-820D30ED512A}"/>
              </a:ext>
            </a:extLst>
          </p:cNvPr>
          <p:cNvSpPr txBox="1"/>
          <p:nvPr userDrawn="1"/>
        </p:nvSpPr>
        <p:spPr>
          <a:xfrm>
            <a:off x="0" y="1037060"/>
            <a:ext cx="3028950" cy="830997"/>
          </a:xfrm>
          <a:prstGeom prst="round1Rect">
            <a:avLst>
              <a:gd name="adj" fmla="val 26743"/>
            </a:avLst>
          </a:prstGeom>
          <a:solidFill>
            <a:schemeClr val="bg1"/>
          </a:solidFill>
          <a:ln w="38100">
            <a:solidFill>
              <a:srgbClr val="2A3249"/>
            </a:solidFill>
          </a:ln>
        </p:spPr>
        <p:txBody>
          <a:bodyPr wrap="square" rtlCol="0">
            <a:spAutoFit/>
          </a:bodyPr>
          <a:lstStyle/>
          <a:p>
            <a:pPr algn="ctr"/>
            <a:r>
              <a:rPr lang="en-IN" sz="4800" dirty="0">
                <a:ln>
                  <a:solidFill>
                    <a:srgbClr val="2A3249"/>
                  </a:solidFill>
                </a:ln>
                <a:solidFill>
                  <a:srgbClr val="2A3249"/>
                </a:solidFill>
                <a:effectLst>
                  <a:innerShdw blurRad="63500" dist="50800">
                    <a:prstClr val="black">
                      <a:alpha val="50000"/>
                    </a:prstClr>
                  </a:innerShdw>
                </a:effectLst>
                <a:latin typeface="+mj-lt"/>
              </a:rPr>
              <a:t>ECAP472</a:t>
            </a:r>
          </a:p>
        </p:txBody>
      </p:sp>
      <p:grpSp>
        <p:nvGrpSpPr>
          <p:cNvPr id="15" name="Group 14">
            <a:extLst>
              <a:ext uri="{FF2B5EF4-FFF2-40B4-BE49-F238E27FC236}">
                <a16:creationId xmlns:a16="http://schemas.microsoft.com/office/drawing/2014/main" id="{123C6166-EB7D-4F8C-8C9E-AF194BB2A7C5}"/>
              </a:ext>
            </a:extLst>
          </p:cNvPr>
          <p:cNvGrpSpPr/>
          <p:nvPr userDrawn="1"/>
        </p:nvGrpSpPr>
        <p:grpSpPr>
          <a:xfrm>
            <a:off x="9542" y="1773019"/>
            <a:ext cx="5251703" cy="1446550"/>
            <a:chOff x="1109436" y="3091879"/>
            <a:chExt cx="4449031" cy="1446550"/>
          </a:xfrm>
        </p:grpSpPr>
        <p:sp>
          <p:nvSpPr>
            <p:cNvPr id="16" name="Rectangle: Single Corner Rounded 15">
              <a:extLst>
                <a:ext uri="{FF2B5EF4-FFF2-40B4-BE49-F238E27FC236}">
                  <a16:creationId xmlns:a16="http://schemas.microsoft.com/office/drawing/2014/main" id="{ED0B0D52-AEAA-42BA-9DEB-639B039D4A13}"/>
                </a:ext>
              </a:extLst>
            </p:cNvPr>
            <p:cNvSpPr/>
            <p:nvPr/>
          </p:nvSpPr>
          <p:spPr>
            <a:xfrm rot="5400000">
              <a:off x="2767547" y="1590638"/>
              <a:ext cx="1132809" cy="4449030"/>
            </a:xfrm>
            <a:prstGeom prst="round1Rect">
              <a:avLst>
                <a:gd name="adj" fmla="val 28439"/>
              </a:avLst>
            </a:prstGeom>
            <a:solidFill>
              <a:srgbClr val="2A3249"/>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bg1"/>
                </a:solidFill>
              </a:endParaRPr>
            </a:p>
          </p:txBody>
        </p:sp>
        <p:sp>
          <p:nvSpPr>
            <p:cNvPr id="17" name="TextBox 16">
              <a:extLst>
                <a:ext uri="{FF2B5EF4-FFF2-40B4-BE49-F238E27FC236}">
                  <a16:creationId xmlns:a16="http://schemas.microsoft.com/office/drawing/2014/main" id="{CE013B92-FFC4-4BAA-8539-4416DBC136CF}"/>
                </a:ext>
              </a:extLst>
            </p:cNvPr>
            <p:cNvSpPr txBox="1"/>
            <p:nvPr/>
          </p:nvSpPr>
          <p:spPr>
            <a:xfrm>
              <a:off x="1109436" y="3091879"/>
              <a:ext cx="4449031" cy="1446550"/>
            </a:xfrm>
            <a:prstGeom prst="rect">
              <a:avLst/>
            </a:prstGeom>
            <a:noFill/>
          </p:spPr>
          <p:txBody>
            <a:bodyPr wrap="square" rtlCol="0" anchor="ctr">
              <a:spAutoFit/>
            </a:bodyPr>
            <a:lstStyle/>
            <a:p>
              <a:pPr algn="ctr"/>
              <a:r>
                <a:rPr lang="en-IN" sz="4400" cap="small" baseline="0" dirty="0">
                  <a:solidFill>
                    <a:schemeClr val="bg1"/>
                  </a:solidFill>
                  <a:effectLst>
                    <a:outerShdw blurRad="38100" dist="38100" dir="2700000" algn="tl">
                      <a:srgbClr val="000000">
                        <a:alpha val="43137"/>
                      </a:srgbClr>
                    </a:outerShdw>
                  </a:effectLst>
                  <a:latin typeface="+mj-lt"/>
                </a:rPr>
                <a:t>Web Technologies</a:t>
              </a:r>
            </a:p>
          </p:txBody>
        </p:sp>
      </p:grpSp>
      <p:grpSp>
        <p:nvGrpSpPr>
          <p:cNvPr id="30" name="Group 29">
            <a:extLst>
              <a:ext uri="{FF2B5EF4-FFF2-40B4-BE49-F238E27FC236}">
                <a16:creationId xmlns:a16="http://schemas.microsoft.com/office/drawing/2014/main" id="{4E18C7C6-1141-4BCA-8E59-D51E0497A04B}"/>
              </a:ext>
            </a:extLst>
          </p:cNvPr>
          <p:cNvGrpSpPr/>
          <p:nvPr userDrawn="1"/>
        </p:nvGrpSpPr>
        <p:grpSpPr>
          <a:xfrm>
            <a:off x="195423" y="5604518"/>
            <a:ext cx="3947738" cy="546850"/>
            <a:chOff x="426720" y="4559594"/>
            <a:chExt cx="4084544" cy="546850"/>
          </a:xfrm>
        </p:grpSpPr>
        <p:sp>
          <p:nvSpPr>
            <p:cNvPr id="31" name="Freeform: Shape 30">
              <a:extLst>
                <a:ext uri="{FF2B5EF4-FFF2-40B4-BE49-F238E27FC236}">
                  <a16:creationId xmlns:a16="http://schemas.microsoft.com/office/drawing/2014/main" id="{19DF2DD6-B8B6-4394-B424-3A07B55F9723}"/>
                </a:ext>
              </a:extLst>
            </p:cNvPr>
            <p:cNvSpPr/>
            <p:nvPr userDrawn="1"/>
          </p:nvSpPr>
          <p:spPr>
            <a:xfrm>
              <a:off x="426720" y="4566444"/>
              <a:ext cx="4084544" cy="540000"/>
            </a:xfrm>
            <a:custGeom>
              <a:avLst/>
              <a:gdLst>
                <a:gd name="connsiteX0" fmla="*/ 120546 w 2957219"/>
                <a:gd name="connsiteY0" fmla="*/ 0 h 723275"/>
                <a:gd name="connsiteX1" fmla="*/ 2957219 w 2957219"/>
                <a:gd name="connsiteY1" fmla="*/ 0 h 723275"/>
                <a:gd name="connsiteX2" fmla="*/ 2946905 w 2957219"/>
                <a:gd name="connsiteY2" fmla="*/ 12994 h 723275"/>
                <a:gd name="connsiteX3" fmla="*/ 2934930 w 2957219"/>
                <a:gd name="connsiteY3" fmla="*/ 32122 h 723275"/>
                <a:gd name="connsiteX4" fmla="*/ 2921791 w 2957219"/>
                <a:gd name="connsiteY4" fmla="*/ 150993 h 723275"/>
                <a:gd name="connsiteX5" fmla="*/ 2902082 w 2957219"/>
                <a:gd name="connsiteY5" fmla="*/ 165851 h 723275"/>
                <a:gd name="connsiteX6" fmla="*/ 2849525 w 2957219"/>
                <a:gd name="connsiteY6" fmla="*/ 210428 h 723275"/>
                <a:gd name="connsiteX7" fmla="*/ 2823246 w 2957219"/>
                <a:gd name="connsiteY7" fmla="*/ 232716 h 723275"/>
                <a:gd name="connsiteX8" fmla="*/ 2803537 w 2957219"/>
                <a:gd name="connsiteY8" fmla="*/ 269863 h 723275"/>
                <a:gd name="connsiteX9" fmla="*/ 2796968 w 2957219"/>
                <a:gd name="connsiteY9" fmla="*/ 292152 h 723275"/>
                <a:gd name="connsiteX10" fmla="*/ 2770689 w 2957219"/>
                <a:gd name="connsiteY10" fmla="*/ 359016 h 723275"/>
                <a:gd name="connsiteX11" fmla="*/ 2764120 w 2957219"/>
                <a:gd name="connsiteY11" fmla="*/ 470458 h 723275"/>
                <a:gd name="connsiteX12" fmla="*/ 2750980 w 2957219"/>
                <a:gd name="connsiteY12" fmla="*/ 492746 h 723275"/>
                <a:gd name="connsiteX13" fmla="*/ 2698424 w 2957219"/>
                <a:gd name="connsiteY13" fmla="*/ 552181 h 723275"/>
                <a:gd name="connsiteX14" fmla="*/ 2669253 w 2957219"/>
                <a:gd name="connsiteY14" fmla="*/ 577881 h 723275"/>
                <a:gd name="connsiteX15" fmla="*/ 2675444 w 2957219"/>
                <a:gd name="connsiteY15" fmla="*/ 570653 h 723275"/>
                <a:gd name="connsiteX16" fmla="*/ 2681116 w 2957219"/>
                <a:gd name="connsiteY16" fmla="*/ 564145 h 723275"/>
                <a:gd name="connsiteX17" fmla="*/ 2677525 w 2957219"/>
                <a:gd name="connsiteY17" fmla="*/ 568223 h 723275"/>
                <a:gd name="connsiteX18" fmla="*/ 2675444 w 2957219"/>
                <a:gd name="connsiteY18" fmla="*/ 570653 h 723275"/>
                <a:gd name="connsiteX19" fmla="*/ 2674571 w 2957219"/>
                <a:gd name="connsiteY19" fmla="*/ 571654 h 723275"/>
                <a:gd name="connsiteX20" fmla="*/ 2652436 w 2957219"/>
                <a:gd name="connsiteY20" fmla="*/ 596758 h 723275"/>
                <a:gd name="connsiteX21" fmla="*/ 2639297 w 2957219"/>
                <a:gd name="connsiteY21" fmla="*/ 723058 h 723275"/>
                <a:gd name="connsiteX22" fmla="*/ 2639332 w 2957219"/>
                <a:gd name="connsiteY22" fmla="*/ 723275 h 723275"/>
                <a:gd name="connsiteX23" fmla="*/ 120546 w 2957219"/>
                <a:gd name="connsiteY23" fmla="*/ 723275 h 723275"/>
                <a:gd name="connsiteX24" fmla="*/ 0 w 2957219"/>
                <a:gd name="connsiteY24" fmla="*/ 602729 h 723275"/>
                <a:gd name="connsiteX25" fmla="*/ 0 w 2957219"/>
                <a:gd name="connsiteY25" fmla="*/ 120546 h 723275"/>
                <a:gd name="connsiteX26" fmla="*/ 120546 w 2957219"/>
                <a:gd name="connsiteY26" fmla="*/ 0 h 723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957219" h="723275">
                  <a:moveTo>
                    <a:pt x="120546" y="0"/>
                  </a:moveTo>
                  <a:lnTo>
                    <a:pt x="2957219" y="0"/>
                  </a:lnTo>
                  <a:lnTo>
                    <a:pt x="2946905" y="12994"/>
                  </a:lnTo>
                  <a:cubicBezTo>
                    <a:pt x="2941686" y="18654"/>
                    <a:pt x="2936856" y="24498"/>
                    <a:pt x="2934930" y="32122"/>
                  </a:cubicBezTo>
                  <a:cubicBezTo>
                    <a:pt x="2925230" y="70517"/>
                    <a:pt x="2931242" y="112518"/>
                    <a:pt x="2921791" y="150993"/>
                  </a:cubicBezTo>
                  <a:cubicBezTo>
                    <a:pt x="2919677" y="159595"/>
                    <a:pt x="2908467" y="160599"/>
                    <a:pt x="2902082" y="165851"/>
                  </a:cubicBezTo>
                  <a:cubicBezTo>
                    <a:pt x="2884372" y="180418"/>
                    <a:pt x="2867043" y="195569"/>
                    <a:pt x="2849525" y="210428"/>
                  </a:cubicBezTo>
                  <a:lnTo>
                    <a:pt x="2823246" y="232716"/>
                  </a:lnTo>
                  <a:cubicBezTo>
                    <a:pt x="2816677" y="245098"/>
                    <a:pt x="2809248" y="256948"/>
                    <a:pt x="2803537" y="269863"/>
                  </a:cubicBezTo>
                  <a:cubicBezTo>
                    <a:pt x="2800441" y="276868"/>
                    <a:pt x="2799631" y="284922"/>
                    <a:pt x="2796968" y="292152"/>
                  </a:cubicBezTo>
                  <a:cubicBezTo>
                    <a:pt x="2788673" y="314666"/>
                    <a:pt x="2779449" y="336728"/>
                    <a:pt x="2770689" y="359016"/>
                  </a:cubicBezTo>
                  <a:cubicBezTo>
                    <a:pt x="2768499" y="396163"/>
                    <a:pt x="2769532" y="433734"/>
                    <a:pt x="2764120" y="470458"/>
                  </a:cubicBezTo>
                  <a:cubicBezTo>
                    <a:pt x="2762821" y="479265"/>
                    <a:pt x="2756292" y="486139"/>
                    <a:pt x="2750980" y="492746"/>
                  </a:cubicBezTo>
                  <a:cubicBezTo>
                    <a:pt x="2734314" y="513478"/>
                    <a:pt x="2716687" y="533248"/>
                    <a:pt x="2698424" y="552181"/>
                  </a:cubicBezTo>
                  <a:cubicBezTo>
                    <a:pt x="2647857" y="604601"/>
                    <a:pt x="2657525" y="591809"/>
                    <a:pt x="2669253" y="577881"/>
                  </a:cubicBezTo>
                  <a:lnTo>
                    <a:pt x="2675444" y="570653"/>
                  </a:lnTo>
                  <a:lnTo>
                    <a:pt x="2681116" y="564145"/>
                  </a:lnTo>
                  <a:cubicBezTo>
                    <a:pt x="2681306" y="563907"/>
                    <a:pt x="2679806" y="565600"/>
                    <a:pt x="2677525" y="568223"/>
                  </a:cubicBezTo>
                  <a:lnTo>
                    <a:pt x="2675444" y="570653"/>
                  </a:lnTo>
                  <a:lnTo>
                    <a:pt x="2674571" y="571654"/>
                  </a:lnTo>
                  <a:cubicBezTo>
                    <a:pt x="2670094" y="576756"/>
                    <a:pt x="2663019" y="584790"/>
                    <a:pt x="2652436" y="596758"/>
                  </a:cubicBezTo>
                  <a:cubicBezTo>
                    <a:pt x="2646936" y="634072"/>
                    <a:pt x="2637908" y="688513"/>
                    <a:pt x="2639297" y="723058"/>
                  </a:cubicBezTo>
                  <a:lnTo>
                    <a:pt x="2639332" y="723275"/>
                  </a:lnTo>
                  <a:lnTo>
                    <a:pt x="120546" y="723275"/>
                  </a:lnTo>
                  <a:cubicBezTo>
                    <a:pt x="53970" y="723275"/>
                    <a:pt x="0" y="669305"/>
                    <a:pt x="0" y="602729"/>
                  </a:cubicBezTo>
                  <a:lnTo>
                    <a:pt x="0" y="120546"/>
                  </a:lnTo>
                  <a:cubicBezTo>
                    <a:pt x="0" y="53970"/>
                    <a:pt x="53970" y="0"/>
                    <a:pt x="120546" y="0"/>
                  </a:cubicBezTo>
                  <a:close/>
                </a:path>
              </a:pathLst>
            </a:custGeom>
            <a:solidFill>
              <a:srgbClr val="2A3249"/>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sp>
          <p:nvSpPr>
            <p:cNvPr id="32" name="TextBox 31">
              <a:extLst>
                <a:ext uri="{FF2B5EF4-FFF2-40B4-BE49-F238E27FC236}">
                  <a16:creationId xmlns:a16="http://schemas.microsoft.com/office/drawing/2014/main" id="{65318B09-A2BC-4830-B9B5-F87B346C9629}"/>
                </a:ext>
              </a:extLst>
            </p:cNvPr>
            <p:cNvSpPr txBox="1"/>
            <p:nvPr userDrawn="1"/>
          </p:nvSpPr>
          <p:spPr>
            <a:xfrm>
              <a:off x="426720" y="4559594"/>
              <a:ext cx="3874494" cy="523220"/>
            </a:xfrm>
            <a:prstGeom prst="rect">
              <a:avLst/>
            </a:prstGeom>
            <a:noFill/>
          </p:spPr>
          <p:txBody>
            <a:bodyPr wrap="square" rtlCol="0">
              <a:spAutoFit/>
            </a:bodyPr>
            <a:lstStyle/>
            <a:p>
              <a:r>
                <a:rPr lang="en-IN" sz="2800" dirty="0" err="1">
                  <a:solidFill>
                    <a:schemeClr val="bg1"/>
                  </a:solidFill>
                  <a:effectLst>
                    <a:outerShdw blurRad="38100" dist="38100" dir="2700000" algn="tl">
                      <a:srgbClr val="000000">
                        <a:alpha val="43137"/>
                      </a:srgbClr>
                    </a:outerShdw>
                  </a:effectLst>
                  <a:latin typeface="+mj-lt"/>
                </a:rPr>
                <a:t>Dr.</a:t>
              </a:r>
              <a:r>
                <a:rPr lang="en-IN" sz="2800" dirty="0">
                  <a:solidFill>
                    <a:schemeClr val="bg1"/>
                  </a:solidFill>
                  <a:effectLst>
                    <a:outerShdw blurRad="38100" dist="38100" dir="2700000" algn="tl">
                      <a:srgbClr val="000000">
                        <a:alpha val="43137"/>
                      </a:srgbClr>
                    </a:outerShdw>
                  </a:effectLst>
                  <a:latin typeface="+mj-lt"/>
                </a:rPr>
                <a:t> </a:t>
              </a:r>
              <a:r>
                <a:rPr lang="en-IN" sz="2800" dirty="0" err="1">
                  <a:solidFill>
                    <a:schemeClr val="bg1"/>
                  </a:solidFill>
                  <a:effectLst>
                    <a:outerShdw blurRad="38100" dist="38100" dir="2700000" algn="tl">
                      <a:srgbClr val="000000">
                        <a:alpha val="43137"/>
                      </a:srgbClr>
                    </a:outerShdw>
                  </a:effectLst>
                  <a:latin typeface="+mj-lt"/>
                </a:rPr>
                <a:t>Pritpal</a:t>
              </a:r>
              <a:r>
                <a:rPr lang="en-IN" sz="2800" dirty="0">
                  <a:solidFill>
                    <a:schemeClr val="bg1"/>
                  </a:solidFill>
                  <a:effectLst>
                    <a:outerShdw blurRad="38100" dist="38100" dir="2700000" algn="tl">
                      <a:srgbClr val="000000">
                        <a:alpha val="43137"/>
                      </a:srgbClr>
                    </a:outerShdw>
                  </a:effectLst>
                  <a:latin typeface="+mj-lt"/>
                </a:rPr>
                <a:t> Singh</a:t>
              </a:r>
            </a:p>
          </p:txBody>
        </p:sp>
      </p:grpSp>
    </p:spTree>
    <p:extLst>
      <p:ext uri="{BB962C8B-B14F-4D97-AF65-F5344CB8AC3E}">
        <p14:creationId xmlns:p14="http://schemas.microsoft.com/office/powerpoint/2010/main" val="40988880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1_Blank">
    <p:bg>
      <p:bgPr>
        <a:blipFill dpi="0" rotWithShape="1">
          <a:blip r:embed="rId2">
            <a:alphaModFix amt="15000"/>
            <a:lum/>
          </a:blip>
          <a:srcRect/>
          <a:stretch>
            <a:fillRect l="-17000" r="-17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65538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5576E48-432E-4EB2-9BF4-4B24EE942AA6}" type="datetimeFigureOut">
              <a:rPr lang="en-US" smtClean="0"/>
              <a:t>1/8/2022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9298E91-5C76-4DC9-AAF3-6C7CF46E3529}" type="slidenum">
              <a:rPr lang="en-US" smtClean="0"/>
              <a:t>‹#›</a:t>
            </a:fld>
            <a:endParaRPr lang="en-US"/>
          </a:p>
        </p:txBody>
      </p:sp>
    </p:spTree>
    <p:extLst>
      <p:ext uri="{BB962C8B-B14F-4D97-AF65-F5344CB8AC3E}">
        <p14:creationId xmlns:p14="http://schemas.microsoft.com/office/powerpoint/2010/main" val="79033520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5576E48-432E-4EB2-9BF4-4B24EE942AA6}" type="datetimeFigureOut">
              <a:rPr lang="en-US" smtClean="0"/>
              <a:t>1/8/2022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9298E91-5C76-4DC9-AAF3-6C7CF46E3529}" type="slidenum">
              <a:rPr lang="en-US" smtClean="0"/>
              <a:t>‹#›</a:t>
            </a:fld>
            <a:endParaRPr lang="en-US"/>
          </a:p>
        </p:txBody>
      </p:sp>
    </p:spTree>
    <p:extLst>
      <p:ext uri="{BB962C8B-B14F-4D97-AF65-F5344CB8AC3E}">
        <p14:creationId xmlns:p14="http://schemas.microsoft.com/office/powerpoint/2010/main" val="103503660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5576E48-432E-4EB2-9BF4-4B24EE942AA6}" type="datetimeFigureOut">
              <a:rPr lang="en-US" smtClean="0"/>
              <a:t>1/8/2022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9298E91-5C76-4DC9-AAF3-6C7CF46E3529}" type="slidenum">
              <a:rPr lang="en-US" smtClean="0"/>
              <a:t>‹#›</a:t>
            </a:fld>
            <a:endParaRPr lang="en-US"/>
          </a:p>
        </p:txBody>
      </p:sp>
    </p:spTree>
    <p:extLst>
      <p:ext uri="{BB962C8B-B14F-4D97-AF65-F5344CB8AC3E}">
        <p14:creationId xmlns:p14="http://schemas.microsoft.com/office/powerpoint/2010/main" val="232098574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5576E48-432E-4EB2-9BF4-4B24EE942AA6}" type="datetimeFigureOut">
              <a:rPr lang="en-US" smtClean="0"/>
              <a:t>1/8/2022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9298E91-5C76-4DC9-AAF3-6C7CF46E3529}" type="slidenum">
              <a:rPr lang="en-US" smtClean="0"/>
              <a:t>‹#›</a:t>
            </a:fld>
            <a:endParaRPr lang="en-US"/>
          </a:p>
        </p:txBody>
      </p:sp>
    </p:spTree>
    <p:extLst>
      <p:ext uri="{BB962C8B-B14F-4D97-AF65-F5344CB8AC3E}">
        <p14:creationId xmlns:p14="http://schemas.microsoft.com/office/powerpoint/2010/main" val="25262747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Thank You">
    <p:bg>
      <p:bgPr>
        <a:gradFill flip="none" rotWithShape="1">
          <a:gsLst>
            <a:gs pos="56648">
              <a:srgbClr val="25467F"/>
            </a:gs>
            <a:gs pos="100000">
              <a:srgbClr val="4F72A3"/>
            </a:gs>
            <a:gs pos="84000">
              <a:srgbClr val="284982"/>
            </a:gs>
            <a:gs pos="31000">
              <a:srgbClr val="002060"/>
            </a:gs>
          </a:gsLst>
          <a:path path="rect">
            <a:fillToRect l="100000" t="100000"/>
          </a:path>
          <a:tileRect r="-100000" b="-100000"/>
        </a:gra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6C739FE-B2F2-4F18-A226-64C62A085746}"/>
              </a:ext>
            </a:extLst>
          </p:cNvPr>
          <p:cNvSpPr txBox="1"/>
          <p:nvPr userDrawn="1"/>
        </p:nvSpPr>
        <p:spPr>
          <a:xfrm>
            <a:off x="1620711" y="2967335"/>
            <a:ext cx="5902578" cy="923330"/>
          </a:xfrm>
          <a:prstGeom prst="rect">
            <a:avLst/>
          </a:prstGeom>
          <a:noFill/>
        </p:spPr>
        <p:txBody>
          <a:bodyPr wrap="none" rtlCol="0">
            <a:spAutoFit/>
          </a:bodyPr>
          <a:lstStyle/>
          <a:p>
            <a:r>
              <a:rPr lang="en-US" sz="5400" dirty="0">
                <a:solidFill>
                  <a:schemeClr val="bg1"/>
                </a:solidFill>
                <a:latin typeface="+mj-lt"/>
              </a:rPr>
              <a:t>That’s all for now…</a:t>
            </a:r>
          </a:p>
        </p:txBody>
      </p:sp>
    </p:spTree>
    <p:extLst>
      <p:ext uri="{BB962C8B-B14F-4D97-AF65-F5344CB8AC3E}">
        <p14:creationId xmlns:p14="http://schemas.microsoft.com/office/powerpoint/2010/main" val="15699281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Learning Outcome">
    <p:bg>
      <p:bgPr>
        <a:blipFill dpi="0" rotWithShape="1">
          <a:blip r:embed="rId2">
            <a:alphaModFix amt="15000"/>
          </a:blip>
          <a:srcRect/>
          <a:tile tx="0" ty="0" sx="100000" sy="100000" flip="none" algn="tl"/>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D753A410-DACD-4A04-BE6C-28121A132BE1}"/>
              </a:ext>
            </a:extLst>
          </p:cNvPr>
          <p:cNvSpPr/>
          <p:nvPr userDrawn="1"/>
        </p:nvSpPr>
        <p:spPr>
          <a:xfrm>
            <a:off x="0" y="0"/>
            <a:ext cx="9144000" cy="2171700"/>
          </a:xfrm>
          <a:prstGeom prst="rect">
            <a:avLst/>
          </a:prstGeom>
          <a:gradFill flip="none" rotWithShape="1">
            <a:gsLst>
              <a:gs pos="0">
                <a:schemeClr val="accent5">
                  <a:lumMod val="60000"/>
                  <a:lumOff val="40000"/>
                </a:schemeClr>
              </a:gs>
              <a:gs pos="39000">
                <a:srgbClr val="174B8B"/>
              </a:gs>
              <a:gs pos="78000">
                <a:srgbClr val="002060"/>
              </a:gs>
            </a:gsLst>
            <a:lin ang="10800000" scaled="1"/>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p:cNvSpPr>
            <a:spLocks noGrp="1"/>
          </p:cNvSpPr>
          <p:nvPr>
            <p:ph idx="1" hasCustomPrompt="1"/>
          </p:nvPr>
        </p:nvSpPr>
        <p:spPr>
          <a:xfrm>
            <a:off x="1200148" y="2886075"/>
            <a:ext cx="7315201" cy="3819525"/>
          </a:xfrm>
        </p:spPr>
        <p:txBody>
          <a:bodyPr/>
          <a:lstStyle>
            <a:lvl1pPr>
              <a:lnSpc>
                <a:spcPct val="150000"/>
              </a:lnSpc>
              <a:buClr>
                <a:srgbClr val="002060"/>
              </a:buClr>
              <a:defRPr/>
            </a:lvl1pPr>
            <a:lvl2pPr>
              <a:buClr>
                <a:srgbClr val="00203F"/>
              </a:buClr>
              <a:defRPr/>
            </a:lvl2pPr>
            <a:lvl3pPr>
              <a:buClr>
                <a:srgbClr val="00203F"/>
              </a:buClr>
              <a:defRPr/>
            </a:lvl3pPr>
            <a:lvl4pPr>
              <a:buClr>
                <a:srgbClr val="00203F"/>
              </a:buClr>
              <a:defRPr/>
            </a:lvl4pPr>
            <a:lvl5pPr>
              <a:buClr>
                <a:srgbClr val="00203F"/>
              </a:buClr>
              <a:defRPr/>
            </a:lvl5pPr>
          </a:lstStyle>
          <a:p>
            <a:pPr lvl="0"/>
            <a:r>
              <a:rPr lang="en-US" dirty="0"/>
              <a:t>outcome 1</a:t>
            </a:r>
          </a:p>
          <a:p>
            <a:pPr lvl="0"/>
            <a:r>
              <a:rPr lang="en-US" dirty="0"/>
              <a:t>outcome 2</a:t>
            </a:r>
          </a:p>
          <a:p>
            <a:pPr lvl="0"/>
            <a:r>
              <a:rPr lang="en-US" dirty="0"/>
              <a:t>outcome 3</a:t>
            </a:r>
          </a:p>
          <a:p>
            <a:pPr lvl="0"/>
            <a:endParaRPr lang="en-US" dirty="0"/>
          </a:p>
        </p:txBody>
      </p:sp>
      <p:pic>
        <p:nvPicPr>
          <p:cNvPr id="13" name="Graphic 12" descr="Bullseye outline">
            <a:extLst>
              <a:ext uri="{FF2B5EF4-FFF2-40B4-BE49-F238E27FC236}">
                <a16:creationId xmlns:a16="http://schemas.microsoft.com/office/drawing/2014/main" id="{0F3B9253-370A-44CC-8474-0C7FCBCF9734}"/>
              </a:ext>
            </a:extLst>
          </p:cNvPr>
          <p:cNvPicPr>
            <a:picLocks noChangeAspect="1"/>
          </p:cNvPicPr>
          <p:nvPr userDrawn="1"/>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896412" y="38411"/>
            <a:ext cx="2094875" cy="2094875"/>
          </a:xfrm>
          <a:prstGeom prst="rect">
            <a:avLst/>
          </a:prstGeom>
          <a:effectLst>
            <a:outerShdw blurRad="50800" dist="38100" dir="2700000" algn="tl" rotWithShape="0">
              <a:prstClr val="black">
                <a:alpha val="40000"/>
              </a:prstClr>
            </a:outerShdw>
          </a:effectLst>
        </p:spPr>
      </p:pic>
      <p:sp>
        <p:nvSpPr>
          <p:cNvPr id="14" name="TextBox 13">
            <a:extLst>
              <a:ext uri="{FF2B5EF4-FFF2-40B4-BE49-F238E27FC236}">
                <a16:creationId xmlns:a16="http://schemas.microsoft.com/office/drawing/2014/main" id="{B11982A6-2D52-4584-A559-5808F0A81B65}"/>
              </a:ext>
            </a:extLst>
          </p:cNvPr>
          <p:cNvSpPr txBox="1"/>
          <p:nvPr userDrawn="1"/>
        </p:nvSpPr>
        <p:spPr>
          <a:xfrm>
            <a:off x="628650" y="2267277"/>
            <a:ext cx="7315200" cy="523220"/>
          </a:xfrm>
          <a:prstGeom prst="rect">
            <a:avLst/>
          </a:prstGeom>
          <a:noFill/>
        </p:spPr>
        <p:txBody>
          <a:bodyPr wrap="square" rtlCol="0">
            <a:spAutoFit/>
          </a:bodyPr>
          <a:lstStyle/>
          <a:p>
            <a:r>
              <a:rPr lang="en-US" sz="2800" dirty="0">
                <a:solidFill>
                  <a:srgbClr val="002060"/>
                </a:solidFill>
              </a:rPr>
              <a:t>After this lecture, you will be able to</a:t>
            </a:r>
          </a:p>
        </p:txBody>
      </p:sp>
      <p:sp>
        <p:nvSpPr>
          <p:cNvPr id="6" name="TextBox 5">
            <a:extLst>
              <a:ext uri="{FF2B5EF4-FFF2-40B4-BE49-F238E27FC236}">
                <a16:creationId xmlns:a16="http://schemas.microsoft.com/office/drawing/2014/main" id="{EF6766E5-0F8A-4B64-BCEE-43C991E20C59}"/>
              </a:ext>
            </a:extLst>
          </p:cNvPr>
          <p:cNvSpPr txBox="1"/>
          <p:nvPr userDrawn="1"/>
        </p:nvSpPr>
        <p:spPr>
          <a:xfrm>
            <a:off x="628650" y="317200"/>
            <a:ext cx="2800350" cy="1537299"/>
          </a:xfrm>
          <a:prstGeom prst="rect">
            <a:avLst/>
          </a:prstGeom>
        </p:spPr>
        <p:txBody>
          <a:bodyPr vert="horz" lIns="91440" tIns="45720" rIns="91440" bIns="45720" rtlCol="0" anchor="ctr">
            <a:normAutofit/>
          </a:bodyPr>
          <a:lstStyle>
            <a:lvl1pPr defTabSz="914400">
              <a:lnSpc>
                <a:spcPct val="90000"/>
              </a:lnSpc>
              <a:spcBef>
                <a:spcPct val="0"/>
              </a:spcBef>
              <a:spcAft>
                <a:spcPts val="600"/>
              </a:spcAft>
              <a:buNone/>
              <a:defRPr sz="4400">
                <a:solidFill>
                  <a:srgbClr val="ABF1CF"/>
                </a:solidFill>
                <a:effectLst>
                  <a:outerShdw blurRad="38100" dist="38100" dir="2700000" algn="tl">
                    <a:srgbClr val="000000">
                      <a:alpha val="43137"/>
                    </a:srgbClr>
                  </a:outerShdw>
                </a:effectLst>
                <a:latin typeface="+mj-lt"/>
                <a:ea typeface="+mj-ea"/>
                <a:cs typeface="+mj-cs"/>
              </a:defRPr>
            </a:lvl1pPr>
          </a:lstStyle>
          <a:p>
            <a:pPr lvl="0"/>
            <a:r>
              <a:rPr lang="en-IN" dirty="0"/>
              <a:t>Learning Outcomes</a:t>
            </a:r>
          </a:p>
        </p:txBody>
      </p:sp>
    </p:spTree>
    <p:extLst>
      <p:ext uri="{BB962C8B-B14F-4D97-AF65-F5344CB8AC3E}">
        <p14:creationId xmlns:p14="http://schemas.microsoft.com/office/powerpoint/2010/main" val="20529034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bg>
      <p:bgPr>
        <a:blipFill dpi="0" rotWithShape="1">
          <a:blip r:embed="rId2">
            <a:alphaModFix amt="15000"/>
          </a:blip>
          <a:srcRect/>
          <a:tile tx="0" ty="0" sx="100000" sy="100000" flip="none" algn="tl"/>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D753A410-DACD-4A04-BE6C-28121A132BE1}"/>
              </a:ext>
            </a:extLst>
          </p:cNvPr>
          <p:cNvSpPr/>
          <p:nvPr userDrawn="1"/>
        </p:nvSpPr>
        <p:spPr>
          <a:xfrm>
            <a:off x="0" y="1"/>
            <a:ext cx="9144000" cy="1041400"/>
          </a:xfrm>
          <a:prstGeom prst="rect">
            <a:avLst/>
          </a:prstGeom>
          <a:solidFill>
            <a:srgbClr val="00206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361950" y="1"/>
            <a:ext cx="8782050" cy="1041400"/>
          </a:xfrm>
        </p:spPr>
        <p:txBody>
          <a:bodyPr>
            <a:normAutofit/>
          </a:bodyPr>
          <a:lstStyle>
            <a:lvl1pPr>
              <a:spcAft>
                <a:spcPts val="600"/>
              </a:spcAft>
              <a:defRPr sz="3600">
                <a:solidFill>
                  <a:srgbClr val="ABF1CF"/>
                </a:solidFill>
                <a:effectLst>
                  <a:outerShdw blurRad="38100" dist="38100" dir="2700000" algn="tl">
                    <a:srgbClr val="000000">
                      <a:alpha val="43137"/>
                    </a:srgbClr>
                  </a:outerShdw>
                </a:effectLst>
              </a:defRPr>
            </a:lvl1pPr>
          </a:lstStyle>
          <a:p>
            <a:r>
              <a:rPr lang="en-US" dirty="0"/>
              <a:t>Slider Header</a:t>
            </a:r>
          </a:p>
        </p:txBody>
      </p:sp>
      <p:sp>
        <p:nvSpPr>
          <p:cNvPr id="3" name="Content Placeholder 2"/>
          <p:cNvSpPr>
            <a:spLocks noGrp="1"/>
          </p:cNvSpPr>
          <p:nvPr>
            <p:ph idx="1" hasCustomPrompt="1"/>
          </p:nvPr>
        </p:nvSpPr>
        <p:spPr>
          <a:xfrm>
            <a:off x="361950" y="1295400"/>
            <a:ext cx="8582025" cy="5400675"/>
          </a:xfrm>
        </p:spPr>
        <p:txBody>
          <a:bodyPr/>
          <a:lstStyle>
            <a:lvl1pPr>
              <a:lnSpc>
                <a:spcPct val="150000"/>
              </a:lnSpc>
              <a:buClr>
                <a:srgbClr val="002060"/>
              </a:buClr>
              <a:defRPr sz="2600"/>
            </a:lvl1pPr>
            <a:lvl2pPr>
              <a:buClr>
                <a:srgbClr val="00203F"/>
              </a:buClr>
              <a:defRPr/>
            </a:lvl2pPr>
            <a:lvl3pPr>
              <a:buClr>
                <a:srgbClr val="00203F"/>
              </a:buClr>
              <a:defRPr/>
            </a:lvl3pPr>
            <a:lvl4pPr>
              <a:buClr>
                <a:srgbClr val="00203F"/>
              </a:buClr>
              <a:defRPr/>
            </a:lvl4pPr>
            <a:lvl5pPr>
              <a:buClr>
                <a:srgbClr val="00203F"/>
              </a:buClr>
              <a:defRPr/>
            </a:lvl5pPr>
          </a:lstStyle>
          <a:p>
            <a:pPr lvl="0"/>
            <a:r>
              <a:rPr lang="en-US" dirty="0"/>
              <a:t>Slide Content</a:t>
            </a:r>
          </a:p>
        </p:txBody>
      </p:sp>
      <p:sp>
        <p:nvSpPr>
          <p:cNvPr id="4" name="Rectangle 3">
            <a:extLst>
              <a:ext uri="{FF2B5EF4-FFF2-40B4-BE49-F238E27FC236}">
                <a16:creationId xmlns:a16="http://schemas.microsoft.com/office/drawing/2014/main" id="{EAE36F85-8E99-4EBD-9152-4375E6B60730}"/>
              </a:ext>
            </a:extLst>
          </p:cNvPr>
          <p:cNvSpPr/>
          <p:nvPr userDrawn="1"/>
        </p:nvSpPr>
        <p:spPr>
          <a:xfrm>
            <a:off x="0" y="1104901"/>
            <a:ext cx="9144000" cy="36000"/>
          </a:xfrm>
          <a:prstGeom prst="rect">
            <a:avLst/>
          </a:prstGeom>
          <a:solidFill>
            <a:srgbClr val="00206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IN"/>
          </a:p>
        </p:txBody>
      </p:sp>
    </p:spTree>
    <p:extLst>
      <p:ext uri="{BB962C8B-B14F-4D97-AF65-F5344CB8AC3E}">
        <p14:creationId xmlns:p14="http://schemas.microsoft.com/office/powerpoint/2010/main" val="29835675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Whil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65EA833-BDE6-4685-A90E-673325080A8A}"/>
              </a:ext>
            </a:extLst>
          </p:cNvPr>
          <p:cNvSpPr/>
          <p:nvPr userDrawn="1"/>
        </p:nvSpPr>
        <p:spPr>
          <a:xfrm>
            <a:off x="0" y="1"/>
            <a:ext cx="9144000" cy="1041400"/>
          </a:xfrm>
          <a:prstGeom prst="rect">
            <a:avLst/>
          </a:prstGeom>
          <a:solidFill>
            <a:srgbClr val="00206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6" name="Rectangle 5">
            <a:extLst>
              <a:ext uri="{FF2B5EF4-FFF2-40B4-BE49-F238E27FC236}">
                <a16:creationId xmlns:a16="http://schemas.microsoft.com/office/drawing/2014/main" id="{6BD20735-D3B3-49CC-BEA1-5C2A015B23A8}"/>
              </a:ext>
            </a:extLst>
          </p:cNvPr>
          <p:cNvSpPr/>
          <p:nvPr userDrawn="1"/>
        </p:nvSpPr>
        <p:spPr>
          <a:xfrm>
            <a:off x="0" y="1104901"/>
            <a:ext cx="9144000" cy="36000"/>
          </a:xfrm>
          <a:prstGeom prst="rect">
            <a:avLst/>
          </a:prstGeom>
          <a:solidFill>
            <a:srgbClr val="00206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2" name="Title 1"/>
          <p:cNvSpPr>
            <a:spLocks noGrp="1"/>
          </p:cNvSpPr>
          <p:nvPr>
            <p:ph type="title" hasCustomPrompt="1"/>
          </p:nvPr>
        </p:nvSpPr>
        <p:spPr>
          <a:xfrm>
            <a:off x="361950" y="0"/>
            <a:ext cx="8782050" cy="1032901"/>
          </a:xfrm>
        </p:spPr>
        <p:txBody>
          <a:bodyPr>
            <a:normAutofit/>
          </a:bodyPr>
          <a:lstStyle>
            <a:lvl1pPr>
              <a:spcAft>
                <a:spcPts val="600"/>
              </a:spcAft>
              <a:defRPr sz="3600">
                <a:solidFill>
                  <a:srgbClr val="ABF1CF"/>
                </a:solidFill>
                <a:effectLst>
                  <a:outerShdw blurRad="38100" dist="38100" dir="2700000" algn="tl">
                    <a:srgbClr val="000000">
                      <a:alpha val="43137"/>
                    </a:srgbClr>
                  </a:outerShdw>
                </a:effectLst>
              </a:defRPr>
            </a:lvl1pPr>
          </a:lstStyle>
          <a:p>
            <a:r>
              <a:rPr lang="en-US" dirty="0"/>
              <a:t>Slider Header</a:t>
            </a:r>
          </a:p>
        </p:txBody>
      </p:sp>
      <p:sp>
        <p:nvSpPr>
          <p:cNvPr id="3" name="Content Placeholder 2"/>
          <p:cNvSpPr>
            <a:spLocks noGrp="1"/>
          </p:cNvSpPr>
          <p:nvPr>
            <p:ph idx="1" hasCustomPrompt="1"/>
          </p:nvPr>
        </p:nvSpPr>
        <p:spPr>
          <a:xfrm>
            <a:off x="361950" y="1295400"/>
            <a:ext cx="8582025" cy="5400675"/>
          </a:xfrm>
        </p:spPr>
        <p:txBody>
          <a:bodyPr vert="horz" lIns="91440" tIns="45720" rIns="91440" bIns="45720" rtlCol="0">
            <a:normAutofit/>
          </a:bodyPr>
          <a:lstStyle>
            <a:lvl1pPr>
              <a:defRPr lang="en-US" sz="2600" dirty="0"/>
            </a:lvl1pPr>
          </a:lstStyle>
          <a:p>
            <a:pPr lvl="0">
              <a:lnSpc>
                <a:spcPct val="150000"/>
              </a:lnSpc>
              <a:buClr>
                <a:srgbClr val="002060"/>
              </a:buClr>
            </a:pPr>
            <a:r>
              <a:rPr lang="en-US" dirty="0"/>
              <a:t>Slide Content</a:t>
            </a:r>
          </a:p>
        </p:txBody>
      </p:sp>
    </p:spTree>
    <p:extLst>
      <p:ext uri="{BB962C8B-B14F-4D97-AF65-F5344CB8AC3E}">
        <p14:creationId xmlns:p14="http://schemas.microsoft.com/office/powerpoint/2010/main" val="34782849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5576E48-432E-4EB2-9BF4-4B24EE942AA6}" type="datetimeFigureOut">
              <a:rPr lang="en-US" smtClean="0"/>
              <a:t>1/8/2022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9298E91-5C76-4DC9-AAF3-6C7CF46E3529}" type="slidenum">
              <a:rPr lang="en-US" smtClean="0"/>
              <a:t>‹#›</a:t>
            </a:fld>
            <a:endParaRPr lang="en-US"/>
          </a:p>
        </p:txBody>
      </p:sp>
    </p:spTree>
    <p:extLst>
      <p:ext uri="{BB962C8B-B14F-4D97-AF65-F5344CB8AC3E}">
        <p14:creationId xmlns:p14="http://schemas.microsoft.com/office/powerpoint/2010/main" val="29766786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5576E48-432E-4EB2-9BF4-4B24EE942AA6}" type="datetimeFigureOut">
              <a:rPr lang="en-US" smtClean="0"/>
              <a:t>1/8/2022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9298E91-5C76-4DC9-AAF3-6C7CF46E3529}" type="slidenum">
              <a:rPr lang="en-US" smtClean="0"/>
              <a:t>‹#›</a:t>
            </a:fld>
            <a:endParaRPr lang="en-US"/>
          </a:p>
        </p:txBody>
      </p:sp>
    </p:spTree>
    <p:extLst>
      <p:ext uri="{BB962C8B-B14F-4D97-AF65-F5344CB8AC3E}">
        <p14:creationId xmlns:p14="http://schemas.microsoft.com/office/powerpoint/2010/main" val="9558531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5576E48-432E-4EB2-9BF4-4B24EE942AA6}" type="datetimeFigureOut">
              <a:rPr lang="en-US" smtClean="0"/>
              <a:t>1/8/2022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9298E91-5C76-4DC9-AAF3-6C7CF46E3529}" type="slidenum">
              <a:rPr lang="en-US" smtClean="0"/>
              <a:t>‹#›</a:t>
            </a:fld>
            <a:endParaRPr lang="en-US"/>
          </a:p>
        </p:txBody>
      </p:sp>
    </p:spTree>
    <p:extLst>
      <p:ext uri="{BB962C8B-B14F-4D97-AF65-F5344CB8AC3E}">
        <p14:creationId xmlns:p14="http://schemas.microsoft.com/office/powerpoint/2010/main" val="29349899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5576E48-432E-4EB2-9BF4-4B24EE942AA6}" type="datetimeFigureOut">
              <a:rPr lang="en-US" smtClean="0"/>
              <a:t>1/8/2022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9298E91-5C76-4DC9-AAF3-6C7CF46E3529}" type="slidenum">
              <a:rPr lang="en-US" smtClean="0"/>
              <a:t>‹#›</a:t>
            </a:fld>
            <a:endParaRPr lang="en-US"/>
          </a:p>
        </p:txBody>
      </p:sp>
    </p:spTree>
    <p:extLst>
      <p:ext uri="{BB962C8B-B14F-4D97-AF65-F5344CB8AC3E}">
        <p14:creationId xmlns:p14="http://schemas.microsoft.com/office/powerpoint/2010/main" val="19569018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355792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5576E48-432E-4EB2-9BF4-4B24EE942AA6}" type="datetimeFigureOut">
              <a:rPr lang="en-US" smtClean="0"/>
              <a:t>1/8/2022</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9298E91-5C76-4DC9-AAF3-6C7CF46E3529}" type="slidenum">
              <a:rPr lang="en-US" smtClean="0"/>
              <a:t>‹#›</a:t>
            </a:fld>
            <a:endParaRPr lang="en-US"/>
          </a:p>
        </p:txBody>
      </p:sp>
    </p:spTree>
    <p:extLst>
      <p:ext uri="{BB962C8B-B14F-4D97-AF65-F5344CB8AC3E}">
        <p14:creationId xmlns:p14="http://schemas.microsoft.com/office/powerpoint/2010/main" val="2537342555"/>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 id="2147483689" r:id="rId13"/>
    <p:sldLayoutId id="2147483690" r:id="rId14"/>
    <p:sldLayoutId id="2147483691"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github.com/" TargetMode="Externa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095641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D79431-3E13-478F-A755-E706DAD54ECA}"/>
              </a:ext>
            </a:extLst>
          </p:cNvPr>
          <p:cNvSpPr>
            <a:spLocks noGrp="1"/>
          </p:cNvSpPr>
          <p:nvPr>
            <p:ph type="title"/>
          </p:nvPr>
        </p:nvSpPr>
        <p:spPr/>
        <p:txBody>
          <a:bodyPr>
            <a:normAutofit fontScale="90000"/>
          </a:bodyPr>
          <a:lstStyle/>
          <a:p>
            <a:br>
              <a:rPr lang="en-US" b="0" i="0" dirty="0">
                <a:solidFill>
                  <a:schemeClr val="bg1"/>
                </a:solidFill>
                <a:effectLst/>
              </a:rPr>
            </a:br>
            <a:r>
              <a:rPr lang="en-US" b="0" i="0" dirty="0">
                <a:solidFill>
                  <a:schemeClr val="bg1"/>
                </a:solidFill>
                <a:effectLst/>
              </a:rPr>
              <a:t>Distributed Version Control System</a:t>
            </a:r>
            <a:br>
              <a:rPr lang="en-US" b="0" i="0" dirty="0">
                <a:solidFill>
                  <a:schemeClr val="bg1"/>
                </a:solidFill>
                <a:effectLst/>
              </a:rPr>
            </a:br>
            <a:endParaRPr lang="en-GB" dirty="0"/>
          </a:p>
        </p:txBody>
      </p:sp>
      <p:sp>
        <p:nvSpPr>
          <p:cNvPr id="3" name="Content Placeholder 2">
            <a:extLst>
              <a:ext uri="{FF2B5EF4-FFF2-40B4-BE49-F238E27FC236}">
                <a16:creationId xmlns:a16="http://schemas.microsoft.com/office/drawing/2014/main" id="{943EC952-D0B8-494C-96C5-FCD61D87F3AD}"/>
              </a:ext>
            </a:extLst>
          </p:cNvPr>
          <p:cNvSpPr>
            <a:spLocks noGrp="1"/>
          </p:cNvSpPr>
          <p:nvPr>
            <p:ph idx="1"/>
          </p:nvPr>
        </p:nvSpPr>
        <p:spPr>
          <a:xfrm>
            <a:off x="361950" y="1277306"/>
            <a:ext cx="8582025" cy="5425911"/>
          </a:xfrm>
        </p:spPr>
        <p:txBody>
          <a:bodyPr>
            <a:normAutofit/>
          </a:bodyPr>
          <a:lstStyle/>
          <a:p>
            <a:pPr algn="just"/>
            <a:r>
              <a:rPr lang="en-US" sz="2400" b="0" i="0" dirty="0">
                <a:solidFill>
                  <a:srgbClr val="222222"/>
                </a:solidFill>
                <a:effectLst/>
                <a:latin typeface="+mj-lt"/>
              </a:rPr>
              <a:t>Each user has their own repository and a working copy. This is very useful because even if the server crashes we would not lose everything as several copies are residing in several other computers.</a:t>
            </a:r>
          </a:p>
          <a:p>
            <a:pPr algn="just"/>
            <a:endParaRPr lang="en-GB" sz="2400" dirty="0">
              <a:latin typeface="+mj-lt"/>
            </a:endParaRPr>
          </a:p>
        </p:txBody>
      </p:sp>
      <p:pic>
        <p:nvPicPr>
          <p:cNvPr id="3074" name="Picture 2" descr="distributed vcs | git and github">
            <a:extLst>
              <a:ext uri="{FF2B5EF4-FFF2-40B4-BE49-F238E27FC236}">
                <a16:creationId xmlns:a16="http://schemas.microsoft.com/office/drawing/2014/main" id="{E7046B7B-7064-4D04-B8ED-27B25B670E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0" y="3429000"/>
            <a:ext cx="3971925" cy="30718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79338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3FF232-6416-45F4-B705-C1370ADBB3C2}"/>
              </a:ext>
            </a:extLst>
          </p:cNvPr>
          <p:cNvSpPr>
            <a:spLocks noGrp="1"/>
          </p:cNvSpPr>
          <p:nvPr>
            <p:ph type="title"/>
          </p:nvPr>
        </p:nvSpPr>
        <p:spPr>
          <a:xfrm>
            <a:off x="361950" y="247649"/>
            <a:ext cx="8782050" cy="793751"/>
          </a:xfrm>
        </p:spPr>
        <p:txBody>
          <a:bodyPr>
            <a:normAutofit fontScale="90000"/>
          </a:bodyPr>
          <a:lstStyle/>
          <a:p>
            <a:r>
              <a:rPr lang="en-US" b="0" i="0" dirty="0">
                <a:solidFill>
                  <a:schemeClr val="bg1"/>
                </a:solidFill>
                <a:effectLst/>
              </a:rPr>
              <a:t>Difference between Git and GitHub</a:t>
            </a:r>
            <a:br>
              <a:rPr lang="en-US" b="0" i="0" dirty="0">
                <a:solidFill>
                  <a:schemeClr val="bg1"/>
                </a:solidFill>
                <a:effectLst/>
              </a:rPr>
            </a:br>
            <a:endParaRPr lang="en-GB" dirty="0">
              <a:solidFill>
                <a:schemeClr val="bg1"/>
              </a:solidFill>
            </a:endParaRPr>
          </a:p>
        </p:txBody>
      </p:sp>
      <p:sp>
        <p:nvSpPr>
          <p:cNvPr id="3" name="Content Placeholder 2">
            <a:extLst>
              <a:ext uri="{FF2B5EF4-FFF2-40B4-BE49-F238E27FC236}">
                <a16:creationId xmlns:a16="http://schemas.microsoft.com/office/drawing/2014/main" id="{CABACA59-D9D9-407A-86D3-ADAFC92A496A}"/>
              </a:ext>
            </a:extLst>
          </p:cNvPr>
          <p:cNvSpPr>
            <a:spLocks noGrp="1"/>
          </p:cNvSpPr>
          <p:nvPr>
            <p:ph idx="1"/>
          </p:nvPr>
        </p:nvSpPr>
        <p:spPr/>
        <p:txBody>
          <a:bodyPr>
            <a:normAutofit/>
          </a:bodyPr>
          <a:lstStyle/>
          <a:p>
            <a:pPr algn="just"/>
            <a:r>
              <a:rPr lang="en-US" sz="2400" b="0" i="0" dirty="0">
                <a:solidFill>
                  <a:srgbClr val="222222"/>
                </a:solidFill>
                <a:effectLst/>
                <a:latin typeface="+mj-lt"/>
              </a:rPr>
              <a:t>Git is a </a:t>
            </a:r>
            <a:r>
              <a:rPr lang="en-US" sz="2400" b="0" i="0" dirty="0">
                <a:solidFill>
                  <a:srgbClr val="FF0000"/>
                </a:solidFill>
                <a:effectLst/>
                <a:latin typeface="+mj-lt"/>
              </a:rPr>
              <a:t>version control tool </a:t>
            </a:r>
            <a:r>
              <a:rPr lang="en-US" sz="2400" b="0" i="0" dirty="0">
                <a:solidFill>
                  <a:srgbClr val="222222"/>
                </a:solidFill>
                <a:effectLst/>
                <a:latin typeface="+mj-lt"/>
              </a:rPr>
              <a:t>(software) to track the changes in the source code.</a:t>
            </a:r>
          </a:p>
          <a:p>
            <a:pPr algn="just"/>
            <a:r>
              <a:rPr lang="en-US" sz="2400" b="0" i="0" dirty="0">
                <a:solidFill>
                  <a:srgbClr val="222222"/>
                </a:solidFill>
                <a:effectLst/>
                <a:latin typeface="+mj-lt"/>
              </a:rPr>
              <a:t>GitHub is a </a:t>
            </a:r>
            <a:r>
              <a:rPr lang="en-US" sz="2400" b="0" i="0" dirty="0">
                <a:solidFill>
                  <a:srgbClr val="FF0000"/>
                </a:solidFill>
                <a:effectLst/>
                <a:latin typeface="+mj-lt"/>
              </a:rPr>
              <a:t>web-based cloud service </a:t>
            </a:r>
            <a:r>
              <a:rPr lang="en-US" sz="2400" b="0" i="0" dirty="0">
                <a:solidFill>
                  <a:srgbClr val="222222"/>
                </a:solidFill>
                <a:effectLst/>
                <a:latin typeface="+mj-lt"/>
              </a:rPr>
              <a:t>to host your source code(Git repositories). It is a </a:t>
            </a:r>
            <a:r>
              <a:rPr lang="en-US" sz="2400" b="0" i="0" dirty="0">
                <a:solidFill>
                  <a:srgbClr val="FF0000"/>
                </a:solidFill>
                <a:effectLst/>
                <a:latin typeface="+mj-lt"/>
              </a:rPr>
              <a:t>centralized system</a:t>
            </a:r>
            <a:r>
              <a:rPr lang="en-US" sz="2400" dirty="0">
                <a:solidFill>
                  <a:srgbClr val="FF0000"/>
                </a:solidFill>
                <a:latin typeface="+mj-lt"/>
              </a:rPr>
              <a:t>.</a:t>
            </a:r>
          </a:p>
          <a:p>
            <a:pPr algn="just"/>
            <a:r>
              <a:rPr lang="en-US" sz="2400" b="0" i="0" dirty="0">
                <a:solidFill>
                  <a:srgbClr val="222222"/>
                </a:solidFill>
                <a:effectLst/>
                <a:latin typeface="+mj-lt"/>
              </a:rPr>
              <a:t>Git doesn’t require GitHub but GitHub requires Git.</a:t>
            </a:r>
            <a:endParaRPr lang="en-GB" sz="2400" dirty="0">
              <a:latin typeface="+mj-lt"/>
            </a:endParaRPr>
          </a:p>
        </p:txBody>
      </p:sp>
    </p:spTree>
    <p:extLst>
      <p:ext uri="{BB962C8B-B14F-4D97-AF65-F5344CB8AC3E}">
        <p14:creationId xmlns:p14="http://schemas.microsoft.com/office/powerpoint/2010/main" val="32783050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CC442-1E0A-479C-AB8C-4745B97F9B6C}"/>
              </a:ext>
            </a:extLst>
          </p:cNvPr>
          <p:cNvSpPr>
            <a:spLocks noGrp="1"/>
          </p:cNvSpPr>
          <p:nvPr>
            <p:ph type="title"/>
          </p:nvPr>
        </p:nvSpPr>
        <p:spPr/>
        <p:txBody>
          <a:bodyPr/>
          <a:lstStyle/>
          <a:p>
            <a:r>
              <a:rPr lang="en-US" b="0" i="0" dirty="0">
                <a:solidFill>
                  <a:schemeClr val="bg1"/>
                </a:solidFill>
                <a:effectLst/>
              </a:rPr>
              <a:t>Difference between Git and GitHub</a:t>
            </a:r>
            <a:endParaRPr lang="en-GB" dirty="0"/>
          </a:p>
        </p:txBody>
      </p:sp>
      <p:pic>
        <p:nvPicPr>
          <p:cNvPr id="4" name="Content Placeholder 3">
            <a:extLst>
              <a:ext uri="{FF2B5EF4-FFF2-40B4-BE49-F238E27FC236}">
                <a16:creationId xmlns:a16="http://schemas.microsoft.com/office/drawing/2014/main" id="{38460899-3BB3-4CC1-8ED8-2BC5C87FD7EE}"/>
              </a:ext>
            </a:extLst>
          </p:cNvPr>
          <p:cNvPicPr>
            <a:picLocks noGrp="1" noChangeAspect="1"/>
          </p:cNvPicPr>
          <p:nvPr>
            <p:ph idx="1"/>
          </p:nvPr>
        </p:nvPicPr>
        <p:blipFill>
          <a:blip r:embed="rId2"/>
          <a:stretch>
            <a:fillRect/>
          </a:stretch>
        </p:blipFill>
        <p:spPr>
          <a:xfrm>
            <a:off x="828675" y="1762125"/>
            <a:ext cx="7629525" cy="3933825"/>
          </a:xfrm>
          <a:prstGeom prst="rect">
            <a:avLst/>
          </a:prstGeom>
        </p:spPr>
      </p:pic>
    </p:spTree>
    <p:extLst>
      <p:ext uri="{BB962C8B-B14F-4D97-AF65-F5344CB8AC3E}">
        <p14:creationId xmlns:p14="http://schemas.microsoft.com/office/powerpoint/2010/main" val="1783090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DA899-28DC-4D54-A843-46795360D3D4}"/>
              </a:ext>
            </a:extLst>
          </p:cNvPr>
          <p:cNvSpPr>
            <a:spLocks noGrp="1"/>
          </p:cNvSpPr>
          <p:nvPr>
            <p:ph type="title"/>
          </p:nvPr>
        </p:nvSpPr>
        <p:spPr/>
        <p:txBody>
          <a:bodyPr/>
          <a:lstStyle/>
          <a:p>
            <a:r>
              <a:rPr lang="en-US" b="0" i="0" dirty="0">
                <a:solidFill>
                  <a:schemeClr val="bg1"/>
                </a:solidFill>
                <a:effectLst/>
              </a:rPr>
              <a:t>Difference between Git and GitHub</a:t>
            </a:r>
            <a:endParaRPr lang="en-GB" dirty="0"/>
          </a:p>
        </p:txBody>
      </p:sp>
      <p:pic>
        <p:nvPicPr>
          <p:cNvPr id="11266" name="Picture 2" descr="Git vs. GitHub: What&amp;#39;s the Difference?">
            <a:extLst>
              <a:ext uri="{FF2B5EF4-FFF2-40B4-BE49-F238E27FC236}">
                <a16:creationId xmlns:a16="http://schemas.microsoft.com/office/drawing/2014/main" id="{3F4C1F5B-6606-42A4-B219-7593001AB3D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016793" y="1457325"/>
            <a:ext cx="7110413" cy="4733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02720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9E045A-B00E-401C-AC5E-A06BD21CD455}"/>
              </a:ext>
            </a:extLst>
          </p:cNvPr>
          <p:cNvSpPr>
            <a:spLocks noGrp="1"/>
          </p:cNvSpPr>
          <p:nvPr>
            <p:ph type="title"/>
          </p:nvPr>
        </p:nvSpPr>
        <p:spPr/>
        <p:txBody>
          <a:bodyPr>
            <a:normAutofit fontScale="90000"/>
          </a:bodyPr>
          <a:lstStyle/>
          <a:p>
            <a:r>
              <a:rPr lang="en-GB" b="1" i="0" dirty="0">
                <a:solidFill>
                  <a:schemeClr val="bg1"/>
                </a:solidFill>
                <a:effectLst/>
              </a:rPr>
              <a:t>  </a:t>
            </a:r>
            <a:br>
              <a:rPr lang="en-GB" b="1" i="0" dirty="0">
                <a:solidFill>
                  <a:schemeClr val="bg1"/>
                </a:solidFill>
                <a:effectLst/>
              </a:rPr>
            </a:br>
            <a:r>
              <a:rPr lang="en-GB" b="1" i="0" dirty="0">
                <a:solidFill>
                  <a:schemeClr val="bg1"/>
                </a:solidFill>
                <a:effectLst/>
              </a:rPr>
              <a:t>What exactly  is GitHub?</a:t>
            </a:r>
            <a:br>
              <a:rPr lang="en-GB" b="0" i="0" dirty="0">
                <a:solidFill>
                  <a:schemeClr val="bg1"/>
                </a:solidFill>
                <a:effectLst/>
              </a:rPr>
            </a:br>
            <a:endParaRPr lang="en-GB" dirty="0">
              <a:solidFill>
                <a:schemeClr val="bg1"/>
              </a:solidFill>
            </a:endParaRPr>
          </a:p>
        </p:txBody>
      </p:sp>
      <p:sp>
        <p:nvSpPr>
          <p:cNvPr id="3" name="Content Placeholder 2">
            <a:extLst>
              <a:ext uri="{FF2B5EF4-FFF2-40B4-BE49-F238E27FC236}">
                <a16:creationId xmlns:a16="http://schemas.microsoft.com/office/drawing/2014/main" id="{45F50558-A698-4033-A14E-6B6BAA8D3EBF}"/>
              </a:ext>
            </a:extLst>
          </p:cNvPr>
          <p:cNvSpPr>
            <a:spLocks noGrp="1"/>
          </p:cNvSpPr>
          <p:nvPr>
            <p:ph idx="1"/>
          </p:nvPr>
        </p:nvSpPr>
        <p:spPr/>
        <p:txBody>
          <a:bodyPr>
            <a:normAutofit fontScale="85000" lnSpcReduction="10000"/>
          </a:bodyPr>
          <a:lstStyle/>
          <a:p>
            <a:pPr algn="just"/>
            <a:r>
              <a:rPr lang="en-US" b="0" i="0" dirty="0">
                <a:solidFill>
                  <a:srgbClr val="4A4A4A"/>
                </a:solidFill>
                <a:effectLst/>
                <a:latin typeface="+mj-lt"/>
              </a:rPr>
              <a:t>To be very crisp about what exactly is GitHub, it is a file or code-sharing service to collaborate with different people. </a:t>
            </a:r>
          </a:p>
          <a:p>
            <a:pPr algn="just"/>
            <a:r>
              <a:rPr lang="en-US" b="0" i="0" dirty="0">
                <a:solidFill>
                  <a:srgbClr val="4A4A4A"/>
                </a:solidFill>
                <a:effectLst/>
                <a:latin typeface="+mj-lt"/>
              </a:rPr>
              <a:t>GitHub is a highly used software that is typically used for </a:t>
            </a:r>
            <a:r>
              <a:rPr lang="en-US" b="0" i="0" dirty="0">
                <a:solidFill>
                  <a:srgbClr val="C00000"/>
                </a:solidFill>
                <a:effectLst/>
                <a:latin typeface="+mj-lt"/>
              </a:rPr>
              <a:t>version control. </a:t>
            </a:r>
          </a:p>
          <a:p>
            <a:pPr algn="just"/>
            <a:r>
              <a:rPr lang="en-US" b="0" i="0" dirty="0">
                <a:solidFill>
                  <a:srgbClr val="4A4A4A"/>
                </a:solidFill>
                <a:effectLst/>
                <a:latin typeface="+mj-lt"/>
              </a:rPr>
              <a:t>It is helpful when more than just one person is working on a project. </a:t>
            </a:r>
            <a:r>
              <a:rPr lang="en-US" b="0" i="0" dirty="0">
                <a:solidFill>
                  <a:srgbClr val="C00000"/>
                </a:solidFill>
                <a:effectLst/>
                <a:latin typeface="+mj-lt"/>
              </a:rPr>
              <a:t>Say for example, a software developer team wants to build a website and everyone has to update their codes simultaneously while working on the project. In this case, </a:t>
            </a:r>
            <a:r>
              <a:rPr lang="en-US" b="0" i="0" dirty="0" err="1">
                <a:solidFill>
                  <a:srgbClr val="C00000"/>
                </a:solidFill>
                <a:effectLst/>
                <a:latin typeface="+mj-lt"/>
              </a:rPr>
              <a:t>Github</a:t>
            </a:r>
            <a:r>
              <a:rPr lang="en-US" b="0" i="0" dirty="0">
                <a:solidFill>
                  <a:srgbClr val="C00000"/>
                </a:solidFill>
                <a:effectLst/>
                <a:latin typeface="+mj-lt"/>
              </a:rPr>
              <a:t> helps them to build a centralized repository where everyone can upload, edit, and manage the code files.</a:t>
            </a:r>
            <a:endParaRPr lang="en-GB" dirty="0">
              <a:solidFill>
                <a:srgbClr val="C00000"/>
              </a:solidFill>
              <a:latin typeface="+mj-lt"/>
            </a:endParaRPr>
          </a:p>
        </p:txBody>
      </p:sp>
    </p:spTree>
    <p:extLst>
      <p:ext uri="{BB962C8B-B14F-4D97-AF65-F5344CB8AC3E}">
        <p14:creationId xmlns:p14="http://schemas.microsoft.com/office/powerpoint/2010/main" val="8051117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D5C955C-7DAB-4FB3-A26F-354FF2A3079C}"/>
              </a:ext>
            </a:extLst>
          </p:cNvPr>
          <p:cNvPicPr>
            <a:picLocks noChangeAspect="1"/>
          </p:cNvPicPr>
          <p:nvPr/>
        </p:nvPicPr>
        <p:blipFill>
          <a:blip r:embed="rId2"/>
          <a:stretch>
            <a:fillRect/>
          </a:stretch>
        </p:blipFill>
        <p:spPr>
          <a:xfrm>
            <a:off x="300011" y="1663478"/>
            <a:ext cx="8543978" cy="4527102"/>
          </a:xfrm>
          <a:prstGeom prst="rect">
            <a:avLst/>
          </a:prstGeom>
        </p:spPr>
      </p:pic>
      <p:sp>
        <p:nvSpPr>
          <p:cNvPr id="2" name="Title 1">
            <a:extLst>
              <a:ext uri="{FF2B5EF4-FFF2-40B4-BE49-F238E27FC236}">
                <a16:creationId xmlns:a16="http://schemas.microsoft.com/office/drawing/2014/main" id="{E7519EB8-B379-4351-89FD-B67BBD9EAF6E}"/>
              </a:ext>
            </a:extLst>
          </p:cNvPr>
          <p:cNvSpPr>
            <a:spLocks noGrp="1"/>
          </p:cNvSpPr>
          <p:nvPr>
            <p:ph type="title"/>
          </p:nvPr>
        </p:nvSpPr>
        <p:spPr/>
        <p:txBody>
          <a:bodyPr>
            <a:normAutofit fontScale="90000"/>
          </a:bodyPr>
          <a:lstStyle/>
          <a:p>
            <a:br>
              <a:rPr lang="en-US" b="1" i="0" dirty="0">
                <a:solidFill>
                  <a:schemeClr val="bg1"/>
                </a:solidFill>
                <a:effectLst/>
              </a:rPr>
            </a:br>
            <a:r>
              <a:rPr lang="en-US" b="1" i="0" dirty="0">
                <a:solidFill>
                  <a:schemeClr val="bg1"/>
                </a:solidFill>
                <a:effectLst/>
              </a:rPr>
              <a:t>Why is GitHub so popular?</a:t>
            </a:r>
            <a:br>
              <a:rPr lang="en-US" b="0" i="0" dirty="0">
                <a:solidFill>
                  <a:schemeClr val="bg1"/>
                </a:solidFill>
                <a:effectLst/>
              </a:rPr>
            </a:br>
            <a:endParaRPr lang="en-GB" dirty="0">
              <a:solidFill>
                <a:schemeClr val="bg1"/>
              </a:solidFill>
            </a:endParaRPr>
          </a:p>
        </p:txBody>
      </p:sp>
      <p:sp>
        <p:nvSpPr>
          <p:cNvPr id="3" name="Content Placeholder 2">
            <a:extLst>
              <a:ext uri="{FF2B5EF4-FFF2-40B4-BE49-F238E27FC236}">
                <a16:creationId xmlns:a16="http://schemas.microsoft.com/office/drawing/2014/main" id="{2D2C2E23-E4E8-4011-8FF2-37843E7C34C1}"/>
              </a:ext>
            </a:extLst>
          </p:cNvPr>
          <p:cNvSpPr>
            <a:spLocks noGrp="1"/>
          </p:cNvSpPr>
          <p:nvPr>
            <p:ph idx="1"/>
          </p:nvPr>
        </p:nvSpPr>
        <p:spPr>
          <a:xfrm>
            <a:off x="2676525" y="1663478"/>
            <a:ext cx="4457700" cy="1622648"/>
          </a:xfrm>
        </p:spPr>
        <p:txBody>
          <a:bodyPr>
            <a:normAutofit fontScale="70000" lnSpcReduction="20000"/>
          </a:bodyPr>
          <a:lstStyle/>
          <a:p>
            <a:pPr marL="0" indent="0" algn="ctr">
              <a:buNone/>
            </a:pPr>
            <a:r>
              <a:rPr lang="en-US" b="1" u="sng" dirty="0">
                <a:solidFill>
                  <a:schemeClr val="bg1"/>
                </a:solidFill>
                <a:latin typeface="+mj-lt"/>
              </a:rPr>
              <a:t>GitHub has various advantages but many people often have a doubt as to why not use drobox or any cloud based system? </a:t>
            </a:r>
            <a:endParaRPr lang="en-GB" b="1" u="sng" dirty="0">
              <a:solidFill>
                <a:schemeClr val="bg1"/>
              </a:solidFill>
              <a:latin typeface="+mj-lt"/>
            </a:endParaRPr>
          </a:p>
          <a:p>
            <a:pPr algn="ctr"/>
            <a:endParaRPr lang="en-US" b="0" i="0" dirty="0">
              <a:solidFill>
                <a:schemeClr val="bg1"/>
              </a:solidFill>
              <a:effectLst/>
              <a:latin typeface="+mj-lt"/>
            </a:endParaRPr>
          </a:p>
        </p:txBody>
      </p:sp>
    </p:spTree>
    <p:extLst>
      <p:ext uri="{BB962C8B-B14F-4D97-AF65-F5344CB8AC3E}">
        <p14:creationId xmlns:p14="http://schemas.microsoft.com/office/powerpoint/2010/main" val="39468315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236FEA-43B2-4932-AA2A-A4386171633E}"/>
              </a:ext>
            </a:extLst>
          </p:cNvPr>
          <p:cNvSpPr>
            <a:spLocks noGrp="1"/>
          </p:cNvSpPr>
          <p:nvPr>
            <p:ph type="title"/>
          </p:nvPr>
        </p:nvSpPr>
        <p:spPr/>
        <p:txBody>
          <a:bodyPr/>
          <a:lstStyle/>
          <a:p>
            <a:r>
              <a:rPr lang="en-US" dirty="0">
                <a:solidFill>
                  <a:schemeClr val="bg1"/>
                </a:solidFill>
                <a:effectLst/>
              </a:rPr>
              <a:t>S</a:t>
            </a:r>
            <a:r>
              <a:rPr lang="en-US" b="0" i="0" dirty="0">
                <a:solidFill>
                  <a:schemeClr val="bg1"/>
                </a:solidFill>
                <a:effectLst/>
                <a:latin typeface="+mj-lt"/>
              </a:rPr>
              <a:t>ame example</a:t>
            </a:r>
            <a:endParaRPr lang="en-GB" dirty="0">
              <a:solidFill>
                <a:schemeClr val="bg1"/>
              </a:solidFill>
            </a:endParaRPr>
          </a:p>
        </p:txBody>
      </p:sp>
      <p:sp>
        <p:nvSpPr>
          <p:cNvPr id="3" name="Content Placeholder 2">
            <a:extLst>
              <a:ext uri="{FF2B5EF4-FFF2-40B4-BE49-F238E27FC236}">
                <a16:creationId xmlns:a16="http://schemas.microsoft.com/office/drawing/2014/main" id="{BC540A0F-0DBE-4436-891D-728B3448CC82}"/>
              </a:ext>
            </a:extLst>
          </p:cNvPr>
          <p:cNvSpPr>
            <a:spLocks noGrp="1"/>
          </p:cNvSpPr>
          <p:nvPr>
            <p:ph idx="1"/>
          </p:nvPr>
        </p:nvSpPr>
        <p:spPr/>
        <p:txBody>
          <a:bodyPr/>
          <a:lstStyle/>
          <a:p>
            <a:r>
              <a:rPr lang="en-US" b="0" i="0" dirty="0">
                <a:solidFill>
                  <a:srgbClr val="4A4A4A"/>
                </a:solidFill>
                <a:effectLst/>
                <a:latin typeface="+mj-lt"/>
              </a:rPr>
              <a:t>Let me take the same example forward to answer this question</a:t>
            </a:r>
          </a:p>
          <a:p>
            <a:pPr algn="just"/>
            <a:r>
              <a:rPr lang="en-US" b="0" i="0" dirty="0">
                <a:solidFill>
                  <a:srgbClr val="FF0000"/>
                </a:solidFill>
                <a:effectLst/>
                <a:latin typeface="+mj-lt"/>
              </a:rPr>
              <a:t>Say more than two software developers are working on the same file and they want to update it simultaneously. Unfortunately, the person who save the file first will get precedence over the others</a:t>
            </a:r>
            <a:r>
              <a:rPr lang="en-US" b="0" i="0" dirty="0">
                <a:solidFill>
                  <a:srgbClr val="4A4A4A"/>
                </a:solidFill>
                <a:effectLst/>
                <a:latin typeface="+mj-lt"/>
              </a:rPr>
              <a:t>.</a:t>
            </a:r>
            <a:endParaRPr lang="en-GB" dirty="0">
              <a:latin typeface="+mj-lt"/>
            </a:endParaRPr>
          </a:p>
        </p:txBody>
      </p:sp>
    </p:spTree>
    <p:extLst>
      <p:ext uri="{BB962C8B-B14F-4D97-AF65-F5344CB8AC3E}">
        <p14:creationId xmlns:p14="http://schemas.microsoft.com/office/powerpoint/2010/main" val="30385681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9723E7-25E2-4272-A169-4237F2945EE5}"/>
              </a:ext>
            </a:extLst>
          </p:cNvPr>
          <p:cNvSpPr>
            <a:spLocks noGrp="1"/>
          </p:cNvSpPr>
          <p:nvPr>
            <p:ph type="title"/>
          </p:nvPr>
        </p:nvSpPr>
        <p:spPr/>
        <p:txBody>
          <a:bodyPr/>
          <a:lstStyle/>
          <a:p>
            <a:r>
              <a:rPr lang="en-US" b="0" i="0" dirty="0">
                <a:solidFill>
                  <a:schemeClr val="bg1"/>
                </a:solidFill>
                <a:effectLst/>
              </a:rPr>
              <a:t>GitHub</a:t>
            </a:r>
            <a:endParaRPr lang="en-GB" dirty="0">
              <a:solidFill>
                <a:schemeClr val="bg1"/>
              </a:solidFill>
            </a:endParaRPr>
          </a:p>
        </p:txBody>
      </p:sp>
      <p:sp>
        <p:nvSpPr>
          <p:cNvPr id="3" name="Content Placeholder 2">
            <a:extLst>
              <a:ext uri="{FF2B5EF4-FFF2-40B4-BE49-F238E27FC236}">
                <a16:creationId xmlns:a16="http://schemas.microsoft.com/office/drawing/2014/main" id="{2927645D-1D37-4326-998C-CD496C455EA1}"/>
              </a:ext>
            </a:extLst>
          </p:cNvPr>
          <p:cNvSpPr>
            <a:spLocks noGrp="1"/>
          </p:cNvSpPr>
          <p:nvPr>
            <p:ph idx="1"/>
          </p:nvPr>
        </p:nvSpPr>
        <p:spPr/>
        <p:txBody>
          <a:bodyPr>
            <a:normAutofit/>
          </a:bodyPr>
          <a:lstStyle/>
          <a:p>
            <a:pPr algn="just"/>
            <a:r>
              <a:rPr lang="en-US" sz="2400" b="0" i="0" dirty="0">
                <a:solidFill>
                  <a:srgbClr val="4A4A4A"/>
                </a:solidFill>
                <a:effectLst/>
                <a:latin typeface="+mj-lt"/>
              </a:rPr>
              <a:t>While in GitHub, this is not the case. GitHub document the changes and reflect them in an organized manner to avoid any chaos between any of the files uploaded.</a:t>
            </a:r>
            <a:br>
              <a:rPr lang="en-US" sz="2400" dirty="0">
                <a:latin typeface="+mj-lt"/>
              </a:rPr>
            </a:br>
            <a:endParaRPr lang="en-US" sz="2400" dirty="0">
              <a:latin typeface="+mj-lt"/>
            </a:endParaRPr>
          </a:p>
          <a:p>
            <a:pPr algn="just"/>
            <a:r>
              <a:rPr lang="en-US" sz="2400" b="0" i="0" dirty="0">
                <a:solidFill>
                  <a:srgbClr val="4A4A4A"/>
                </a:solidFill>
                <a:effectLst/>
                <a:latin typeface="+mj-lt"/>
              </a:rPr>
              <a:t>Therefore using GitHub centralized repository, it avoids all the confusion and working on the same code becomes very easy. </a:t>
            </a:r>
            <a:endParaRPr lang="en-GB" sz="2400" dirty="0">
              <a:latin typeface="+mj-lt"/>
            </a:endParaRPr>
          </a:p>
        </p:txBody>
      </p:sp>
    </p:spTree>
    <p:extLst>
      <p:ext uri="{BB962C8B-B14F-4D97-AF65-F5344CB8AC3E}">
        <p14:creationId xmlns:p14="http://schemas.microsoft.com/office/powerpoint/2010/main" val="11655496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351263-A7D5-4BDD-8533-CD403C2EFFF7}"/>
              </a:ext>
            </a:extLst>
          </p:cNvPr>
          <p:cNvSpPr>
            <a:spLocks noGrp="1"/>
          </p:cNvSpPr>
          <p:nvPr>
            <p:ph type="title"/>
          </p:nvPr>
        </p:nvSpPr>
        <p:spPr/>
        <p:txBody>
          <a:bodyPr/>
          <a:lstStyle/>
          <a:p>
            <a:r>
              <a:rPr lang="en-US" b="0" i="0" dirty="0">
                <a:solidFill>
                  <a:schemeClr val="bg1"/>
                </a:solidFill>
                <a:effectLst/>
              </a:rPr>
              <a:t>GitHub</a:t>
            </a:r>
            <a:endParaRPr lang="en-GB" dirty="0"/>
          </a:p>
        </p:txBody>
      </p:sp>
      <p:pic>
        <p:nvPicPr>
          <p:cNvPr id="4" name="Content Placeholder 3">
            <a:extLst>
              <a:ext uri="{FF2B5EF4-FFF2-40B4-BE49-F238E27FC236}">
                <a16:creationId xmlns:a16="http://schemas.microsoft.com/office/drawing/2014/main" id="{F0A0EC43-981D-4EEE-97E5-1104CD32C655}"/>
              </a:ext>
            </a:extLst>
          </p:cNvPr>
          <p:cNvPicPr>
            <a:picLocks noGrp="1" noChangeAspect="1"/>
          </p:cNvPicPr>
          <p:nvPr>
            <p:ph idx="1"/>
          </p:nvPr>
        </p:nvPicPr>
        <p:blipFill>
          <a:blip r:embed="rId2"/>
          <a:stretch>
            <a:fillRect/>
          </a:stretch>
        </p:blipFill>
        <p:spPr>
          <a:xfrm>
            <a:off x="133350" y="1949777"/>
            <a:ext cx="3552825" cy="2857500"/>
          </a:xfrm>
          <a:prstGeom prst="rect">
            <a:avLst/>
          </a:prstGeom>
        </p:spPr>
      </p:pic>
      <p:sp>
        <p:nvSpPr>
          <p:cNvPr id="6" name="TextBox 5">
            <a:extLst>
              <a:ext uri="{FF2B5EF4-FFF2-40B4-BE49-F238E27FC236}">
                <a16:creationId xmlns:a16="http://schemas.microsoft.com/office/drawing/2014/main" id="{607F1BF4-8557-4B64-8CF6-CFA1E57588A8}"/>
              </a:ext>
            </a:extLst>
          </p:cNvPr>
          <p:cNvSpPr txBox="1"/>
          <p:nvPr/>
        </p:nvSpPr>
        <p:spPr>
          <a:xfrm>
            <a:off x="4362452" y="1439535"/>
            <a:ext cx="4629150" cy="1938992"/>
          </a:xfrm>
          <a:prstGeom prst="rect">
            <a:avLst/>
          </a:prstGeom>
          <a:noFill/>
        </p:spPr>
        <p:txBody>
          <a:bodyPr wrap="square">
            <a:spAutoFit/>
          </a:bodyPr>
          <a:lstStyle/>
          <a:p>
            <a:pPr algn="just"/>
            <a:r>
              <a:rPr lang="en-US" sz="2000" b="0" i="0" dirty="0">
                <a:solidFill>
                  <a:srgbClr val="4A4A4A"/>
                </a:solidFill>
                <a:effectLst/>
                <a:latin typeface="+mj-lt"/>
              </a:rPr>
              <a:t>If you look at the image on the left, GitHub is a central repository and Git is a tool which allows you to create a local repository. Now people usually get confused between git and GitHub but its actually very different.</a:t>
            </a:r>
            <a:endParaRPr lang="en-GB" sz="2000" dirty="0">
              <a:latin typeface="+mj-lt"/>
            </a:endParaRPr>
          </a:p>
        </p:txBody>
      </p:sp>
      <p:sp>
        <p:nvSpPr>
          <p:cNvPr id="8" name="TextBox 7">
            <a:extLst>
              <a:ext uri="{FF2B5EF4-FFF2-40B4-BE49-F238E27FC236}">
                <a16:creationId xmlns:a16="http://schemas.microsoft.com/office/drawing/2014/main" id="{7CCBAF53-F4A5-4E17-8E53-752464005EDC}"/>
              </a:ext>
            </a:extLst>
          </p:cNvPr>
          <p:cNvSpPr txBox="1"/>
          <p:nvPr/>
        </p:nvSpPr>
        <p:spPr>
          <a:xfrm>
            <a:off x="4362452" y="3776662"/>
            <a:ext cx="4629150" cy="2862322"/>
          </a:xfrm>
          <a:prstGeom prst="rect">
            <a:avLst/>
          </a:prstGeom>
          <a:noFill/>
        </p:spPr>
        <p:txBody>
          <a:bodyPr wrap="square">
            <a:spAutoFit/>
          </a:bodyPr>
          <a:lstStyle/>
          <a:p>
            <a:pPr algn="just"/>
            <a:r>
              <a:rPr lang="en-US" sz="2000" b="0" i="0" dirty="0">
                <a:solidFill>
                  <a:srgbClr val="4A4A4A"/>
                </a:solidFill>
                <a:effectLst/>
                <a:latin typeface="+mj-lt"/>
              </a:rPr>
              <a:t>Git is a version control tool that will allow you to perform all kinds of operations to fetch data from the central server or push data to it whereas GitHub is a core hosting platform for version control collaboration. GitHub is a company that allows you to host a central repository in a remote server.  </a:t>
            </a:r>
            <a:endParaRPr lang="en-GB" sz="2000" dirty="0">
              <a:latin typeface="+mj-lt"/>
            </a:endParaRPr>
          </a:p>
        </p:txBody>
      </p:sp>
      <p:cxnSp>
        <p:nvCxnSpPr>
          <p:cNvPr id="10" name="Straight Arrow Connector 9">
            <a:extLst>
              <a:ext uri="{FF2B5EF4-FFF2-40B4-BE49-F238E27FC236}">
                <a16:creationId xmlns:a16="http://schemas.microsoft.com/office/drawing/2014/main" id="{A086C5A2-2246-41B4-8EEC-C1F327BE3DFB}"/>
              </a:ext>
            </a:extLst>
          </p:cNvPr>
          <p:cNvCxnSpPr/>
          <p:nvPr/>
        </p:nvCxnSpPr>
        <p:spPr>
          <a:xfrm>
            <a:off x="3219450" y="1581150"/>
            <a:ext cx="933450" cy="600075"/>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5" name="Straight Arrow Connector 14">
            <a:extLst>
              <a:ext uri="{FF2B5EF4-FFF2-40B4-BE49-F238E27FC236}">
                <a16:creationId xmlns:a16="http://schemas.microsoft.com/office/drawing/2014/main" id="{D9D8798B-5A54-4515-90AB-8D43F6393A1A}"/>
              </a:ext>
            </a:extLst>
          </p:cNvPr>
          <p:cNvCxnSpPr/>
          <p:nvPr/>
        </p:nvCxnSpPr>
        <p:spPr>
          <a:xfrm>
            <a:off x="3024189" y="5419724"/>
            <a:ext cx="933450" cy="600075"/>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7567030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2A3B4F-EF21-4F2D-AADA-DB4196D7EF92}"/>
              </a:ext>
            </a:extLst>
          </p:cNvPr>
          <p:cNvSpPr>
            <a:spLocks noGrp="1"/>
          </p:cNvSpPr>
          <p:nvPr>
            <p:ph type="title"/>
          </p:nvPr>
        </p:nvSpPr>
        <p:spPr/>
        <p:txBody>
          <a:bodyPr/>
          <a:lstStyle/>
          <a:p>
            <a:r>
              <a:rPr lang="en-GB" b="0" i="0" dirty="0">
                <a:solidFill>
                  <a:schemeClr val="bg1"/>
                </a:solidFill>
                <a:effectLst/>
              </a:rPr>
              <a:t>GitHub makes git simple</a:t>
            </a:r>
            <a:endParaRPr lang="en-GB" dirty="0">
              <a:solidFill>
                <a:schemeClr val="bg1"/>
              </a:solidFill>
            </a:endParaRPr>
          </a:p>
        </p:txBody>
      </p:sp>
      <p:sp>
        <p:nvSpPr>
          <p:cNvPr id="3" name="Content Placeholder 2">
            <a:extLst>
              <a:ext uri="{FF2B5EF4-FFF2-40B4-BE49-F238E27FC236}">
                <a16:creationId xmlns:a16="http://schemas.microsoft.com/office/drawing/2014/main" id="{6C209464-A3C2-4E25-B594-B7AD86FD7411}"/>
              </a:ext>
            </a:extLst>
          </p:cNvPr>
          <p:cNvSpPr>
            <a:spLocks noGrp="1"/>
          </p:cNvSpPr>
          <p:nvPr>
            <p:ph idx="1"/>
          </p:nvPr>
        </p:nvSpPr>
        <p:spPr/>
        <p:txBody>
          <a:bodyPr>
            <a:normAutofit/>
          </a:bodyPr>
          <a:lstStyle/>
          <a:p>
            <a:pPr algn="just">
              <a:buFont typeface="Arial" panose="020B0604020202020204" pitchFamily="34" charset="0"/>
              <a:buChar char="•"/>
            </a:pPr>
            <a:r>
              <a:rPr lang="en-US" sz="2400" b="0" i="0" dirty="0">
                <a:effectLst/>
                <a:latin typeface="+mj-lt"/>
              </a:rPr>
              <a:t>GitHub provides you a beautiful visual interface which helps you to track or manage your version controlled projects locally.</a:t>
            </a:r>
          </a:p>
          <a:p>
            <a:pPr algn="just">
              <a:buFont typeface="Arial" panose="020B0604020202020204" pitchFamily="34" charset="0"/>
              <a:buChar char="•"/>
            </a:pPr>
            <a:r>
              <a:rPr lang="en-US" sz="2400" b="0" i="0" dirty="0">
                <a:effectLst/>
                <a:latin typeface="+mj-lt"/>
              </a:rPr>
              <a:t>Once you register on GitHub, you can connect with social network and build a strong profile.</a:t>
            </a:r>
          </a:p>
          <a:p>
            <a:endParaRPr lang="en-GB" sz="2400" dirty="0">
              <a:latin typeface="+mj-lt"/>
            </a:endParaRPr>
          </a:p>
        </p:txBody>
      </p:sp>
    </p:spTree>
    <p:extLst>
      <p:ext uri="{BB962C8B-B14F-4D97-AF65-F5344CB8AC3E}">
        <p14:creationId xmlns:p14="http://schemas.microsoft.com/office/powerpoint/2010/main" val="9261529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AB1ECBC-4CF1-4396-AEAA-CFD058DD54F1}"/>
              </a:ext>
            </a:extLst>
          </p:cNvPr>
          <p:cNvSpPr>
            <a:spLocks noGrp="1"/>
          </p:cNvSpPr>
          <p:nvPr>
            <p:ph idx="1"/>
          </p:nvPr>
        </p:nvSpPr>
        <p:spPr>
          <a:xfrm>
            <a:off x="638176" y="2924175"/>
            <a:ext cx="8258174" cy="3790950"/>
          </a:xfrm>
        </p:spPr>
        <p:txBody>
          <a:bodyPr/>
          <a:lstStyle/>
          <a:p>
            <a:r>
              <a:rPr lang="en-US" b="0" i="0" dirty="0">
                <a:solidFill>
                  <a:srgbClr val="222222"/>
                </a:solidFill>
                <a:effectLst/>
                <a:latin typeface="+mj-lt"/>
              </a:rPr>
              <a:t>walkthrough the  basics of Git and GitHub concepts.</a:t>
            </a:r>
            <a:endParaRPr lang="en-IN" dirty="0"/>
          </a:p>
        </p:txBody>
      </p:sp>
    </p:spTree>
    <p:extLst>
      <p:ext uri="{BB962C8B-B14F-4D97-AF65-F5344CB8AC3E}">
        <p14:creationId xmlns:p14="http://schemas.microsoft.com/office/powerpoint/2010/main" val="34798430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20B296-7D95-4EC7-8AAC-982B5E54B91D}"/>
              </a:ext>
            </a:extLst>
          </p:cNvPr>
          <p:cNvSpPr>
            <a:spLocks noGrp="1"/>
          </p:cNvSpPr>
          <p:nvPr>
            <p:ph type="title"/>
          </p:nvPr>
        </p:nvSpPr>
        <p:spPr/>
        <p:txBody>
          <a:bodyPr>
            <a:normAutofit fontScale="90000"/>
          </a:bodyPr>
          <a:lstStyle/>
          <a:p>
            <a:br>
              <a:rPr lang="en-US" b="1" i="0" dirty="0">
                <a:solidFill>
                  <a:schemeClr val="bg1"/>
                </a:solidFill>
                <a:effectLst/>
              </a:rPr>
            </a:br>
            <a:r>
              <a:rPr lang="en-US" b="1" i="0" dirty="0">
                <a:solidFill>
                  <a:schemeClr val="bg1"/>
                </a:solidFill>
                <a:effectLst/>
              </a:rPr>
              <a:t>How to create a GitHub Repository?</a:t>
            </a:r>
            <a:br>
              <a:rPr lang="en-US" b="0" i="0" dirty="0">
                <a:solidFill>
                  <a:schemeClr val="bg1"/>
                </a:solidFill>
                <a:effectLst/>
              </a:rPr>
            </a:br>
            <a:endParaRPr lang="en-GB" dirty="0">
              <a:solidFill>
                <a:schemeClr val="bg1"/>
              </a:solidFill>
            </a:endParaRPr>
          </a:p>
        </p:txBody>
      </p:sp>
      <p:sp>
        <p:nvSpPr>
          <p:cNvPr id="3" name="Content Placeholder 2">
            <a:extLst>
              <a:ext uri="{FF2B5EF4-FFF2-40B4-BE49-F238E27FC236}">
                <a16:creationId xmlns:a16="http://schemas.microsoft.com/office/drawing/2014/main" id="{B99A340A-E0D5-43D0-9F37-7AAF7A9E876D}"/>
              </a:ext>
            </a:extLst>
          </p:cNvPr>
          <p:cNvSpPr>
            <a:spLocks noGrp="1"/>
          </p:cNvSpPr>
          <p:nvPr>
            <p:ph idx="1"/>
          </p:nvPr>
        </p:nvSpPr>
        <p:spPr/>
        <p:txBody>
          <a:bodyPr>
            <a:normAutofit/>
          </a:bodyPr>
          <a:lstStyle/>
          <a:p>
            <a:pPr algn="just"/>
            <a:r>
              <a:rPr lang="en-US" b="0" i="0" dirty="0">
                <a:solidFill>
                  <a:srgbClr val="4A4A4A"/>
                </a:solidFill>
                <a:effectLst/>
                <a:latin typeface="+mj-lt"/>
              </a:rPr>
              <a:t>A repository is a storage space where your project lives. It can be local to a folder on your computer, or it can be a storage space on GitHub  or another online host. You can keep code files, text files, images or any kind of a file in a repository. </a:t>
            </a:r>
          </a:p>
          <a:p>
            <a:pPr algn="just"/>
            <a:r>
              <a:rPr lang="en-US" b="0" i="0" dirty="0">
                <a:solidFill>
                  <a:srgbClr val="4A4A4A"/>
                </a:solidFill>
                <a:effectLst/>
                <a:latin typeface="+mj-lt"/>
              </a:rPr>
              <a:t>You need a GitHub repository when you have done some changes and are ready to be uploaded. This GitHub repository acts as your remote repository. </a:t>
            </a:r>
            <a:endParaRPr lang="en-GB" dirty="0">
              <a:latin typeface="+mj-lt"/>
            </a:endParaRPr>
          </a:p>
        </p:txBody>
      </p:sp>
    </p:spTree>
    <p:extLst>
      <p:ext uri="{BB962C8B-B14F-4D97-AF65-F5344CB8AC3E}">
        <p14:creationId xmlns:p14="http://schemas.microsoft.com/office/powerpoint/2010/main" val="31475934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0350B5-6779-471A-8158-644DA98C5199}"/>
              </a:ext>
            </a:extLst>
          </p:cNvPr>
          <p:cNvSpPr>
            <a:spLocks noGrp="1"/>
          </p:cNvSpPr>
          <p:nvPr>
            <p:ph type="title"/>
          </p:nvPr>
        </p:nvSpPr>
        <p:spPr/>
        <p:txBody>
          <a:bodyPr>
            <a:normAutofit fontScale="90000"/>
          </a:bodyPr>
          <a:lstStyle/>
          <a:p>
            <a:br>
              <a:rPr lang="en-US" b="1" i="0" dirty="0">
                <a:solidFill>
                  <a:schemeClr val="bg1"/>
                </a:solidFill>
                <a:effectLst/>
              </a:rPr>
            </a:br>
            <a:r>
              <a:rPr lang="en-US" b="1" i="0" dirty="0">
                <a:solidFill>
                  <a:schemeClr val="bg1"/>
                </a:solidFill>
                <a:effectLst/>
              </a:rPr>
              <a:t>How to create a GitHub Repository?</a:t>
            </a:r>
            <a:br>
              <a:rPr lang="en-US" b="0" i="0" dirty="0">
                <a:solidFill>
                  <a:schemeClr val="bg1"/>
                </a:solidFill>
                <a:effectLst/>
              </a:rPr>
            </a:br>
            <a:endParaRPr lang="en-GB" dirty="0"/>
          </a:p>
        </p:txBody>
      </p:sp>
      <p:sp>
        <p:nvSpPr>
          <p:cNvPr id="3" name="Content Placeholder 2">
            <a:extLst>
              <a:ext uri="{FF2B5EF4-FFF2-40B4-BE49-F238E27FC236}">
                <a16:creationId xmlns:a16="http://schemas.microsoft.com/office/drawing/2014/main" id="{662C5FBC-8E17-4929-B228-418FDF2838C4}"/>
              </a:ext>
            </a:extLst>
          </p:cNvPr>
          <p:cNvSpPr>
            <a:spLocks noGrp="1"/>
          </p:cNvSpPr>
          <p:nvPr>
            <p:ph idx="1"/>
          </p:nvPr>
        </p:nvSpPr>
        <p:spPr>
          <a:xfrm>
            <a:off x="280987" y="1241426"/>
            <a:ext cx="8582025" cy="5400675"/>
          </a:xfrm>
        </p:spPr>
        <p:txBody>
          <a:bodyPr/>
          <a:lstStyle/>
          <a:p>
            <a:endParaRPr lang="en-US" b="0" i="0" dirty="0">
              <a:solidFill>
                <a:srgbClr val="4A4A4A"/>
              </a:solidFill>
              <a:effectLst/>
              <a:latin typeface="+mj-lt"/>
            </a:endParaRPr>
          </a:p>
          <a:p>
            <a:pPr marL="0" indent="0">
              <a:buNone/>
            </a:pPr>
            <a:r>
              <a:rPr lang="en-US" dirty="0">
                <a:solidFill>
                  <a:srgbClr val="4A4A4A"/>
                </a:solidFill>
                <a:latin typeface="+mj-lt"/>
              </a:rPr>
              <a:t>   S</a:t>
            </a:r>
            <a:r>
              <a:rPr lang="en-US" b="0" i="0" dirty="0">
                <a:solidFill>
                  <a:srgbClr val="4A4A4A"/>
                </a:solidFill>
                <a:effectLst/>
                <a:latin typeface="+mj-lt"/>
              </a:rPr>
              <a:t>imple steps to create a GitHub repository: </a:t>
            </a:r>
          </a:p>
          <a:p>
            <a:endParaRPr lang="en-GB" dirty="0"/>
          </a:p>
        </p:txBody>
      </p:sp>
      <p:pic>
        <p:nvPicPr>
          <p:cNvPr id="17410" name="Picture 2" descr="Create GitHub Repository And Add New/Existing Project Using GitHub Desktop">
            <a:extLst>
              <a:ext uri="{FF2B5EF4-FFF2-40B4-BE49-F238E27FC236}">
                <a16:creationId xmlns:a16="http://schemas.microsoft.com/office/drawing/2014/main" id="{4FFEBCA6-CB78-46D0-B01D-F38780C23A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43013" y="3022601"/>
            <a:ext cx="5208540" cy="22605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94949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FE1F39-45F8-4954-B82D-B0512365F375}"/>
              </a:ext>
            </a:extLst>
          </p:cNvPr>
          <p:cNvSpPr>
            <a:spLocks noGrp="1"/>
          </p:cNvSpPr>
          <p:nvPr>
            <p:ph type="title"/>
          </p:nvPr>
        </p:nvSpPr>
        <p:spPr/>
        <p:txBody>
          <a:bodyPr/>
          <a:lstStyle/>
          <a:p>
            <a:r>
              <a:rPr lang="en-US" sz="3600" b="0" i="0" dirty="0">
                <a:solidFill>
                  <a:schemeClr val="bg1"/>
                </a:solidFill>
                <a:effectLst/>
              </a:rPr>
              <a:t>Start a new project</a:t>
            </a:r>
            <a:endParaRPr lang="en-GB" dirty="0">
              <a:solidFill>
                <a:schemeClr val="bg1"/>
              </a:solidFill>
            </a:endParaRPr>
          </a:p>
        </p:txBody>
      </p:sp>
      <p:sp>
        <p:nvSpPr>
          <p:cNvPr id="3" name="Content Placeholder 2">
            <a:extLst>
              <a:ext uri="{FF2B5EF4-FFF2-40B4-BE49-F238E27FC236}">
                <a16:creationId xmlns:a16="http://schemas.microsoft.com/office/drawing/2014/main" id="{528E09A6-949B-4F30-9AFA-F151F5D1BC2B}"/>
              </a:ext>
            </a:extLst>
          </p:cNvPr>
          <p:cNvSpPr>
            <a:spLocks noGrp="1"/>
          </p:cNvSpPr>
          <p:nvPr>
            <p:ph idx="1"/>
          </p:nvPr>
        </p:nvSpPr>
        <p:spPr>
          <a:xfrm>
            <a:off x="361950" y="1457324"/>
            <a:ext cx="8582025" cy="5400675"/>
          </a:xfrm>
        </p:spPr>
        <p:txBody>
          <a:bodyPr>
            <a:normAutofit/>
          </a:bodyPr>
          <a:lstStyle/>
          <a:p>
            <a:pPr algn="just">
              <a:buFont typeface="Arial" panose="020B0604020202020204" pitchFamily="34" charset="0"/>
              <a:buChar char="•"/>
            </a:pPr>
            <a:r>
              <a:rPr lang="en-US" sz="1800" b="0" i="0" dirty="0">
                <a:solidFill>
                  <a:srgbClr val="4A4A4A"/>
                </a:solidFill>
                <a:effectLst/>
                <a:latin typeface="+mj-lt"/>
              </a:rPr>
              <a:t> Go to the link: </a:t>
            </a:r>
            <a:r>
              <a:rPr lang="en-US" sz="1800" b="0" i="0" u="none" strike="noStrike" dirty="0">
                <a:solidFill>
                  <a:srgbClr val="007BFF"/>
                </a:solidFill>
                <a:effectLst/>
                <a:latin typeface="+mj-lt"/>
                <a:hlinkClick r:id="rId2"/>
              </a:rPr>
              <a:t>https://github.com/</a:t>
            </a:r>
            <a:r>
              <a:rPr lang="en-US" sz="1800" b="0" i="0" dirty="0">
                <a:solidFill>
                  <a:srgbClr val="4A4A4A"/>
                </a:solidFill>
                <a:effectLst/>
                <a:latin typeface="+mj-lt"/>
              </a:rPr>
              <a:t> . Fill the sign up form and click on “Sign up for </a:t>
            </a:r>
            <a:r>
              <a:rPr lang="en-US" sz="1800" b="0" i="0" dirty="0" err="1">
                <a:solidFill>
                  <a:srgbClr val="4A4A4A"/>
                </a:solidFill>
                <a:effectLst/>
                <a:latin typeface="+mj-lt"/>
              </a:rPr>
              <a:t>Github</a:t>
            </a:r>
            <a:r>
              <a:rPr lang="en-US" sz="1800" b="0" i="0" dirty="0">
                <a:solidFill>
                  <a:srgbClr val="4A4A4A"/>
                </a:solidFill>
                <a:effectLst/>
                <a:latin typeface="+mj-lt"/>
              </a:rPr>
              <a:t>”.</a:t>
            </a:r>
          </a:p>
          <a:p>
            <a:pPr algn="just">
              <a:buFont typeface="Arial" panose="020B0604020202020204" pitchFamily="34" charset="0"/>
              <a:buChar char="•"/>
            </a:pPr>
            <a:r>
              <a:rPr lang="en-US" sz="1800" b="0" i="0" dirty="0">
                <a:solidFill>
                  <a:srgbClr val="4A4A4A"/>
                </a:solidFill>
                <a:effectLst/>
                <a:latin typeface="+mj-lt"/>
              </a:rPr>
              <a:t> Click on “Start a new project”.</a:t>
            </a:r>
          </a:p>
          <a:p>
            <a:pPr algn="just"/>
            <a:r>
              <a:rPr lang="en-US" sz="1800" b="0" i="0" dirty="0">
                <a:solidFill>
                  <a:srgbClr val="4A4A4A"/>
                </a:solidFill>
                <a:effectLst/>
                <a:latin typeface="+mj-lt"/>
              </a:rPr>
              <a:t>Refer to the below screenshot to get a better understanding.</a:t>
            </a:r>
          </a:p>
          <a:p>
            <a:br>
              <a:rPr lang="en-US" sz="1800" dirty="0">
                <a:latin typeface="+mj-lt"/>
              </a:rPr>
            </a:br>
            <a:endParaRPr lang="en-US" sz="1800" b="0" i="0" dirty="0">
              <a:solidFill>
                <a:srgbClr val="4A4A4A"/>
              </a:solidFill>
              <a:effectLst/>
              <a:latin typeface="+mj-lt"/>
            </a:endParaRPr>
          </a:p>
          <a:p>
            <a:endParaRPr lang="en-GB" sz="1800" dirty="0">
              <a:latin typeface="+mj-lt"/>
            </a:endParaRPr>
          </a:p>
        </p:txBody>
      </p:sp>
      <p:pic>
        <p:nvPicPr>
          <p:cNvPr id="9218" name="Picture 2">
            <a:extLst>
              <a:ext uri="{FF2B5EF4-FFF2-40B4-BE49-F238E27FC236}">
                <a16:creationId xmlns:a16="http://schemas.microsoft.com/office/drawing/2014/main" id="{8DF5A8B7-E5A6-4A38-B647-01A0333780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2925" y="3429000"/>
            <a:ext cx="8401050" cy="2943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13948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50E700-6281-42BB-972E-2E189D45435C}"/>
              </a:ext>
            </a:extLst>
          </p:cNvPr>
          <p:cNvSpPr>
            <a:spLocks noGrp="1"/>
          </p:cNvSpPr>
          <p:nvPr>
            <p:ph type="title"/>
          </p:nvPr>
        </p:nvSpPr>
        <p:spPr/>
        <p:txBody>
          <a:bodyPr>
            <a:normAutofit/>
          </a:bodyPr>
          <a:lstStyle/>
          <a:p>
            <a:r>
              <a:rPr lang="en-US" sz="3200" dirty="0">
                <a:solidFill>
                  <a:schemeClr val="bg1"/>
                </a:solidFill>
                <a:effectLst/>
              </a:rPr>
              <a:t>R</a:t>
            </a:r>
            <a:r>
              <a:rPr lang="en-US" sz="3200" b="0" i="0" dirty="0">
                <a:solidFill>
                  <a:schemeClr val="bg1"/>
                </a:solidFill>
                <a:effectLst/>
              </a:rPr>
              <a:t>epository name</a:t>
            </a:r>
            <a:endParaRPr lang="en-GB" sz="3200" dirty="0">
              <a:solidFill>
                <a:schemeClr val="bg1"/>
              </a:solidFill>
            </a:endParaRPr>
          </a:p>
        </p:txBody>
      </p:sp>
      <p:sp>
        <p:nvSpPr>
          <p:cNvPr id="3" name="Content Placeholder 2">
            <a:extLst>
              <a:ext uri="{FF2B5EF4-FFF2-40B4-BE49-F238E27FC236}">
                <a16:creationId xmlns:a16="http://schemas.microsoft.com/office/drawing/2014/main" id="{7FEDE0B6-F242-4F9B-9283-386BEE84433F}"/>
              </a:ext>
            </a:extLst>
          </p:cNvPr>
          <p:cNvSpPr>
            <a:spLocks noGrp="1"/>
          </p:cNvSpPr>
          <p:nvPr>
            <p:ph idx="1"/>
          </p:nvPr>
        </p:nvSpPr>
        <p:spPr/>
        <p:txBody>
          <a:bodyPr>
            <a:normAutofit/>
          </a:bodyPr>
          <a:lstStyle/>
          <a:p>
            <a:pPr algn="just"/>
            <a:r>
              <a:rPr lang="en-US" sz="2400" b="0" i="0" dirty="0">
                <a:solidFill>
                  <a:srgbClr val="4A4A4A"/>
                </a:solidFill>
                <a:effectLst/>
                <a:latin typeface="+mj-lt"/>
              </a:rPr>
              <a:t>Enter any repository name and click on “Create Repository”. You can also give a description to your repository (optional).</a:t>
            </a:r>
          </a:p>
          <a:p>
            <a:pPr algn="just"/>
            <a:endParaRPr lang="en-GB" sz="2400" dirty="0">
              <a:latin typeface="+mj-lt"/>
            </a:endParaRPr>
          </a:p>
        </p:txBody>
      </p:sp>
      <p:pic>
        <p:nvPicPr>
          <p:cNvPr id="4" name="Picture 3">
            <a:extLst>
              <a:ext uri="{FF2B5EF4-FFF2-40B4-BE49-F238E27FC236}">
                <a16:creationId xmlns:a16="http://schemas.microsoft.com/office/drawing/2014/main" id="{6F51F045-8917-45F9-A7F5-4C08750DCE0D}"/>
              </a:ext>
            </a:extLst>
          </p:cNvPr>
          <p:cNvPicPr>
            <a:picLocks noChangeAspect="1"/>
          </p:cNvPicPr>
          <p:nvPr/>
        </p:nvPicPr>
        <p:blipFill>
          <a:blip r:embed="rId2"/>
          <a:stretch>
            <a:fillRect/>
          </a:stretch>
        </p:blipFill>
        <p:spPr>
          <a:xfrm>
            <a:off x="650081" y="3162300"/>
            <a:ext cx="8205788" cy="3600450"/>
          </a:xfrm>
          <a:prstGeom prst="rect">
            <a:avLst/>
          </a:prstGeom>
        </p:spPr>
      </p:pic>
    </p:spTree>
    <p:extLst>
      <p:ext uri="{BB962C8B-B14F-4D97-AF65-F5344CB8AC3E}">
        <p14:creationId xmlns:p14="http://schemas.microsoft.com/office/powerpoint/2010/main" val="10076766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F9C459-7A1A-45E2-9D1A-41B6BE9EFEFD}"/>
              </a:ext>
            </a:extLst>
          </p:cNvPr>
          <p:cNvSpPr>
            <a:spLocks noGrp="1"/>
          </p:cNvSpPr>
          <p:nvPr>
            <p:ph type="title"/>
          </p:nvPr>
        </p:nvSpPr>
        <p:spPr/>
        <p:txBody>
          <a:bodyPr/>
          <a:lstStyle/>
          <a:p>
            <a:r>
              <a:rPr lang="en-US" b="0" i="0" dirty="0">
                <a:solidFill>
                  <a:schemeClr val="bg1"/>
                </a:solidFill>
                <a:effectLst/>
              </a:rPr>
              <a:t>GitHub repository</a:t>
            </a:r>
            <a:endParaRPr lang="en-GB" dirty="0">
              <a:solidFill>
                <a:schemeClr val="bg1"/>
              </a:solidFill>
            </a:endParaRPr>
          </a:p>
        </p:txBody>
      </p:sp>
      <p:sp>
        <p:nvSpPr>
          <p:cNvPr id="3" name="Content Placeholder 2">
            <a:extLst>
              <a:ext uri="{FF2B5EF4-FFF2-40B4-BE49-F238E27FC236}">
                <a16:creationId xmlns:a16="http://schemas.microsoft.com/office/drawing/2014/main" id="{585112BA-524E-44FD-86B6-627D03A422DD}"/>
              </a:ext>
            </a:extLst>
          </p:cNvPr>
          <p:cNvSpPr>
            <a:spLocks noGrp="1"/>
          </p:cNvSpPr>
          <p:nvPr>
            <p:ph idx="1"/>
          </p:nvPr>
        </p:nvSpPr>
        <p:spPr/>
        <p:txBody>
          <a:bodyPr>
            <a:normAutofit/>
          </a:bodyPr>
          <a:lstStyle/>
          <a:p>
            <a:pPr algn="just"/>
            <a:r>
              <a:rPr lang="en-US" sz="2400" b="0" i="0" dirty="0">
                <a:solidFill>
                  <a:srgbClr val="4A4A4A"/>
                </a:solidFill>
                <a:effectLst/>
                <a:latin typeface="+mj-lt"/>
              </a:rPr>
              <a:t>Now, if you noticed by default a </a:t>
            </a:r>
            <a:r>
              <a:rPr lang="en-US" sz="2400" b="0" i="0" dirty="0">
                <a:solidFill>
                  <a:srgbClr val="FF0000"/>
                </a:solidFill>
                <a:effectLst/>
                <a:latin typeface="+mj-lt"/>
              </a:rPr>
              <a:t>GitHub repository is public </a:t>
            </a:r>
            <a:r>
              <a:rPr lang="en-US" sz="2400" b="0" i="0" dirty="0">
                <a:solidFill>
                  <a:srgbClr val="4A4A4A"/>
                </a:solidFill>
                <a:effectLst/>
                <a:latin typeface="+mj-lt"/>
              </a:rPr>
              <a:t>which means that anyone can view the contents of this repository whereas in a private repository, you can choose who can view the content. </a:t>
            </a:r>
          </a:p>
          <a:p>
            <a:pPr algn="just"/>
            <a:r>
              <a:rPr lang="en-US" sz="2400" b="0" i="0" dirty="0">
                <a:solidFill>
                  <a:srgbClr val="4A4A4A"/>
                </a:solidFill>
                <a:effectLst/>
                <a:latin typeface="+mj-lt"/>
              </a:rPr>
              <a:t>Also, </a:t>
            </a:r>
            <a:r>
              <a:rPr lang="en-US" sz="2400" b="0" i="0" dirty="0">
                <a:solidFill>
                  <a:srgbClr val="FF0000"/>
                </a:solidFill>
                <a:effectLst/>
                <a:latin typeface="+mj-lt"/>
              </a:rPr>
              <a:t>private repository is a paid version</a:t>
            </a:r>
            <a:r>
              <a:rPr lang="en-US" sz="2400" b="0" i="0" dirty="0">
                <a:solidFill>
                  <a:srgbClr val="4A4A4A"/>
                </a:solidFill>
                <a:effectLst/>
                <a:latin typeface="+mj-lt"/>
              </a:rPr>
              <a:t>. Also, if you refer the above screenshot, initialize the repository with a README file. This file contains the description of the file and once you check this box, this will be the first file inside your repository</a:t>
            </a:r>
            <a:endParaRPr lang="en-GB" sz="2400" dirty="0">
              <a:latin typeface="+mj-lt"/>
            </a:endParaRPr>
          </a:p>
        </p:txBody>
      </p:sp>
    </p:spTree>
    <p:extLst>
      <p:ext uri="{BB962C8B-B14F-4D97-AF65-F5344CB8AC3E}">
        <p14:creationId xmlns:p14="http://schemas.microsoft.com/office/powerpoint/2010/main" val="38626425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D54F7-8E86-4BAB-9428-D34BAD06F1A5}"/>
              </a:ext>
            </a:extLst>
          </p:cNvPr>
          <p:cNvSpPr>
            <a:spLocks noGrp="1"/>
          </p:cNvSpPr>
          <p:nvPr>
            <p:ph type="title"/>
          </p:nvPr>
        </p:nvSpPr>
        <p:spPr/>
        <p:txBody>
          <a:bodyPr>
            <a:normAutofit/>
          </a:bodyPr>
          <a:lstStyle/>
          <a:p>
            <a:r>
              <a:rPr lang="en-US" sz="3200" dirty="0">
                <a:solidFill>
                  <a:schemeClr val="bg1"/>
                </a:solidFill>
                <a:effectLst/>
              </a:rPr>
              <a:t>R</a:t>
            </a:r>
            <a:r>
              <a:rPr lang="en-US" sz="3200" b="0" i="0" dirty="0">
                <a:solidFill>
                  <a:schemeClr val="bg1"/>
                </a:solidFill>
                <a:effectLst/>
              </a:rPr>
              <a:t>epository is successfully created</a:t>
            </a:r>
            <a:endParaRPr lang="en-GB" sz="3200" dirty="0">
              <a:solidFill>
                <a:schemeClr val="bg1"/>
              </a:solidFill>
            </a:endParaRPr>
          </a:p>
        </p:txBody>
      </p:sp>
      <p:sp>
        <p:nvSpPr>
          <p:cNvPr id="3" name="Content Placeholder 2">
            <a:extLst>
              <a:ext uri="{FF2B5EF4-FFF2-40B4-BE49-F238E27FC236}">
                <a16:creationId xmlns:a16="http://schemas.microsoft.com/office/drawing/2014/main" id="{9DE37F89-1159-4454-8F56-5002F7F64DEF}"/>
              </a:ext>
            </a:extLst>
          </p:cNvPr>
          <p:cNvSpPr>
            <a:spLocks noGrp="1"/>
          </p:cNvSpPr>
          <p:nvPr>
            <p:ph idx="1"/>
          </p:nvPr>
        </p:nvSpPr>
        <p:spPr/>
        <p:txBody>
          <a:bodyPr>
            <a:normAutofit/>
          </a:bodyPr>
          <a:lstStyle/>
          <a:p>
            <a:r>
              <a:rPr lang="en-US" sz="2400" b="0" i="0" dirty="0">
                <a:solidFill>
                  <a:srgbClr val="4A4A4A"/>
                </a:solidFill>
                <a:effectLst/>
                <a:latin typeface="+mj-lt"/>
              </a:rPr>
              <a:t>Congratulations, your repository is successfully created! It will look like the below screenshot:</a:t>
            </a:r>
          </a:p>
          <a:p>
            <a:endParaRPr lang="en-US" sz="2400" dirty="0">
              <a:solidFill>
                <a:srgbClr val="4A4A4A"/>
              </a:solidFill>
              <a:latin typeface="+mj-lt"/>
            </a:endParaRPr>
          </a:p>
          <a:p>
            <a:endParaRPr lang="en-GB" sz="2400" dirty="0">
              <a:latin typeface="+mj-lt"/>
            </a:endParaRPr>
          </a:p>
        </p:txBody>
      </p:sp>
      <p:pic>
        <p:nvPicPr>
          <p:cNvPr id="4" name="Picture 3">
            <a:extLst>
              <a:ext uri="{FF2B5EF4-FFF2-40B4-BE49-F238E27FC236}">
                <a16:creationId xmlns:a16="http://schemas.microsoft.com/office/drawing/2014/main" id="{3125287A-CFAA-4FBB-A06E-098C9072A776}"/>
              </a:ext>
            </a:extLst>
          </p:cNvPr>
          <p:cNvPicPr>
            <a:picLocks noChangeAspect="1"/>
          </p:cNvPicPr>
          <p:nvPr/>
        </p:nvPicPr>
        <p:blipFill>
          <a:blip r:embed="rId2"/>
          <a:stretch>
            <a:fillRect/>
          </a:stretch>
        </p:blipFill>
        <p:spPr>
          <a:xfrm>
            <a:off x="628650" y="2590245"/>
            <a:ext cx="8248650" cy="4105830"/>
          </a:xfrm>
          <a:prstGeom prst="rect">
            <a:avLst/>
          </a:prstGeom>
        </p:spPr>
      </p:pic>
    </p:spTree>
    <p:extLst>
      <p:ext uri="{BB962C8B-B14F-4D97-AF65-F5344CB8AC3E}">
        <p14:creationId xmlns:p14="http://schemas.microsoft.com/office/powerpoint/2010/main" val="17820943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108A1E-7E04-47F1-8B62-1615D7B136BA}"/>
              </a:ext>
            </a:extLst>
          </p:cNvPr>
          <p:cNvSpPr>
            <a:spLocks noGrp="1"/>
          </p:cNvSpPr>
          <p:nvPr>
            <p:ph type="title"/>
          </p:nvPr>
        </p:nvSpPr>
        <p:spPr/>
        <p:txBody>
          <a:bodyPr>
            <a:normAutofit/>
          </a:bodyPr>
          <a:lstStyle/>
          <a:p>
            <a:r>
              <a:rPr lang="en-US" sz="3200" dirty="0">
                <a:solidFill>
                  <a:schemeClr val="bg1"/>
                </a:solidFill>
                <a:effectLst/>
              </a:rPr>
              <a:t>R</a:t>
            </a:r>
            <a:r>
              <a:rPr lang="en-US" sz="3200" b="0" i="0" dirty="0">
                <a:solidFill>
                  <a:schemeClr val="bg1"/>
                </a:solidFill>
                <a:effectLst/>
              </a:rPr>
              <a:t>epository is successfully created</a:t>
            </a:r>
            <a:endParaRPr lang="en-GB" sz="3200" dirty="0"/>
          </a:p>
        </p:txBody>
      </p:sp>
      <p:sp>
        <p:nvSpPr>
          <p:cNvPr id="3" name="Content Placeholder 2">
            <a:extLst>
              <a:ext uri="{FF2B5EF4-FFF2-40B4-BE49-F238E27FC236}">
                <a16:creationId xmlns:a16="http://schemas.microsoft.com/office/drawing/2014/main" id="{BD0634AD-B288-4842-AB5F-2CDBCCC5B4B1}"/>
              </a:ext>
            </a:extLst>
          </p:cNvPr>
          <p:cNvSpPr>
            <a:spLocks noGrp="1"/>
          </p:cNvSpPr>
          <p:nvPr>
            <p:ph idx="1"/>
          </p:nvPr>
        </p:nvSpPr>
        <p:spPr/>
        <p:txBody>
          <a:bodyPr>
            <a:normAutofit/>
          </a:bodyPr>
          <a:lstStyle/>
          <a:p>
            <a:r>
              <a:rPr lang="en-US" sz="2400" b="0" i="0" dirty="0">
                <a:solidFill>
                  <a:srgbClr val="4A4A4A"/>
                </a:solidFill>
                <a:effectLst/>
                <a:latin typeface="+mj-lt"/>
              </a:rPr>
              <a:t>So now central repository has been </a:t>
            </a:r>
            <a:r>
              <a:rPr lang="en-US" sz="2400" b="0" i="0" dirty="0" err="1">
                <a:solidFill>
                  <a:srgbClr val="4A4A4A"/>
                </a:solidFill>
                <a:effectLst/>
                <a:latin typeface="+mj-lt"/>
              </a:rPr>
              <a:t>sucessfully</a:t>
            </a:r>
            <a:r>
              <a:rPr lang="en-US" sz="2400" b="0" i="0" dirty="0">
                <a:solidFill>
                  <a:srgbClr val="4A4A4A"/>
                </a:solidFill>
                <a:effectLst/>
                <a:latin typeface="+mj-lt"/>
              </a:rPr>
              <a:t> created! Once this is done, you are ready to commit, pull, push and perform all the other operations. </a:t>
            </a:r>
            <a:endParaRPr lang="en-US" sz="2400" dirty="0">
              <a:solidFill>
                <a:srgbClr val="4A4A4A"/>
              </a:solidFill>
              <a:latin typeface="+mj-lt"/>
            </a:endParaRPr>
          </a:p>
          <a:p>
            <a:r>
              <a:rPr lang="en-US" sz="2400" b="0" i="0" dirty="0">
                <a:solidFill>
                  <a:srgbClr val="4A4A4A"/>
                </a:solidFill>
                <a:effectLst/>
                <a:latin typeface="+mj-lt"/>
              </a:rPr>
              <a:t>Now let’s move forward and understand branching in GitHub</a:t>
            </a:r>
            <a:endParaRPr lang="en-GB" sz="2400" dirty="0">
              <a:latin typeface="+mj-lt"/>
            </a:endParaRPr>
          </a:p>
        </p:txBody>
      </p:sp>
    </p:spTree>
    <p:extLst>
      <p:ext uri="{BB962C8B-B14F-4D97-AF65-F5344CB8AC3E}">
        <p14:creationId xmlns:p14="http://schemas.microsoft.com/office/powerpoint/2010/main" val="6588645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978C0-F7B0-426C-91B9-05AB658295C6}"/>
              </a:ext>
            </a:extLst>
          </p:cNvPr>
          <p:cNvSpPr>
            <a:spLocks noGrp="1"/>
          </p:cNvSpPr>
          <p:nvPr>
            <p:ph type="title"/>
          </p:nvPr>
        </p:nvSpPr>
        <p:spPr/>
        <p:txBody>
          <a:bodyPr>
            <a:normAutofit fontScale="90000"/>
          </a:bodyPr>
          <a:lstStyle/>
          <a:p>
            <a:br>
              <a:rPr lang="en-US" b="1" i="0" dirty="0">
                <a:solidFill>
                  <a:schemeClr val="bg1"/>
                </a:solidFill>
                <a:effectLst/>
              </a:rPr>
            </a:br>
            <a:r>
              <a:rPr lang="en-US" b="1" i="0" dirty="0">
                <a:solidFill>
                  <a:schemeClr val="bg1"/>
                </a:solidFill>
                <a:effectLst/>
              </a:rPr>
              <a:t>Create Branches and Perform Operations</a:t>
            </a:r>
            <a:br>
              <a:rPr lang="en-US" b="0" i="0" dirty="0">
                <a:solidFill>
                  <a:schemeClr val="bg1"/>
                </a:solidFill>
                <a:effectLst/>
              </a:rPr>
            </a:br>
            <a:endParaRPr lang="en-GB" dirty="0">
              <a:solidFill>
                <a:schemeClr val="bg1"/>
              </a:solidFill>
            </a:endParaRPr>
          </a:p>
        </p:txBody>
      </p:sp>
      <p:sp>
        <p:nvSpPr>
          <p:cNvPr id="3" name="Content Placeholder 2">
            <a:extLst>
              <a:ext uri="{FF2B5EF4-FFF2-40B4-BE49-F238E27FC236}">
                <a16:creationId xmlns:a16="http://schemas.microsoft.com/office/drawing/2014/main" id="{B61AB9A8-1F04-441A-BB80-EB08999326C8}"/>
              </a:ext>
            </a:extLst>
          </p:cNvPr>
          <p:cNvSpPr>
            <a:spLocks noGrp="1"/>
          </p:cNvSpPr>
          <p:nvPr>
            <p:ph idx="1"/>
          </p:nvPr>
        </p:nvSpPr>
        <p:spPr/>
        <p:txBody>
          <a:bodyPr>
            <a:normAutofit/>
          </a:bodyPr>
          <a:lstStyle/>
          <a:p>
            <a:pPr algn="just"/>
            <a:r>
              <a:rPr lang="en-US" sz="2400" b="1" i="0" dirty="0">
                <a:solidFill>
                  <a:srgbClr val="FF0000"/>
                </a:solidFill>
                <a:effectLst/>
                <a:latin typeface="+mj-lt"/>
              </a:rPr>
              <a:t>Branching: </a:t>
            </a:r>
            <a:r>
              <a:rPr lang="en-US" sz="2400" b="0" i="0" dirty="0">
                <a:solidFill>
                  <a:srgbClr val="FF0000"/>
                </a:solidFill>
                <a:effectLst/>
                <a:latin typeface="+mj-lt"/>
              </a:rPr>
              <a:t>Branches help you to work on different versions of a repository at one time</a:t>
            </a:r>
            <a:r>
              <a:rPr lang="en-US" sz="2400" b="0" i="0" dirty="0">
                <a:solidFill>
                  <a:srgbClr val="4A4A4A"/>
                </a:solidFill>
                <a:effectLst/>
                <a:latin typeface="+mj-lt"/>
              </a:rPr>
              <a:t>. Let’s say you want to add a new feature (which is in the development phase), and you are afraid at the same time whether to make changes to your main project or not. </a:t>
            </a:r>
          </a:p>
          <a:p>
            <a:pPr algn="just"/>
            <a:r>
              <a:rPr lang="en-US" sz="2400" b="0" i="0" dirty="0">
                <a:solidFill>
                  <a:srgbClr val="FF0000"/>
                </a:solidFill>
                <a:effectLst/>
                <a:latin typeface="+mj-lt"/>
              </a:rPr>
              <a:t>This is where git branching comes to rescue</a:t>
            </a:r>
            <a:r>
              <a:rPr lang="en-US" sz="2400" b="0" i="0" dirty="0">
                <a:solidFill>
                  <a:srgbClr val="4A4A4A"/>
                </a:solidFill>
                <a:effectLst/>
                <a:latin typeface="+mj-lt"/>
              </a:rPr>
              <a:t>. Branches allow you to move back and forth between the different states/versions of a project</a:t>
            </a:r>
            <a:endParaRPr lang="en-GB" sz="2400" dirty="0">
              <a:latin typeface="+mj-lt"/>
            </a:endParaRPr>
          </a:p>
        </p:txBody>
      </p:sp>
    </p:spTree>
    <p:extLst>
      <p:ext uri="{BB962C8B-B14F-4D97-AF65-F5344CB8AC3E}">
        <p14:creationId xmlns:p14="http://schemas.microsoft.com/office/powerpoint/2010/main" val="7573233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4CD4A-DFAF-4D91-91BE-1432F564DDB5}"/>
              </a:ext>
            </a:extLst>
          </p:cNvPr>
          <p:cNvSpPr>
            <a:spLocks noGrp="1"/>
          </p:cNvSpPr>
          <p:nvPr>
            <p:ph type="title"/>
          </p:nvPr>
        </p:nvSpPr>
        <p:spPr/>
        <p:txBody>
          <a:bodyPr>
            <a:normAutofit/>
          </a:bodyPr>
          <a:lstStyle/>
          <a:p>
            <a:r>
              <a:rPr lang="en-US" sz="3200" b="1" i="0" dirty="0">
                <a:solidFill>
                  <a:schemeClr val="bg1"/>
                </a:solidFill>
                <a:effectLst/>
              </a:rPr>
              <a:t>Commit Command</a:t>
            </a:r>
            <a:endParaRPr lang="en-GB" sz="3200" dirty="0">
              <a:solidFill>
                <a:schemeClr val="bg1"/>
              </a:solidFill>
            </a:endParaRPr>
          </a:p>
        </p:txBody>
      </p:sp>
      <p:sp>
        <p:nvSpPr>
          <p:cNvPr id="3" name="Content Placeholder 2">
            <a:extLst>
              <a:ext uri="{FF2B5EF4-FFF2-40B4-BE49-F238E27FC236}">
                <a16:creationId xmlns:a16="http://schemas.microsoft.com/office/drawing/2014/main" id="{7A6FFD37-CC88-407C-AF69-35079E075E09}"/>
              </a:ext>
            </a:extLst>
          </p:cNvPr>
          <p:cNvSpPr>
            <a:spLocks noGrp="1"/>
          </p:cNvSpPr>
          <p:nvPr>
            <p:ph idx="1"/>
          </p:nvPr>
        </p:nvSpPr>
        <p:spPr/>
        <p:txBody>
          <a:bodyPr/>
          <a:lstStyle/>
          <a:p>
            <a:pPr algn="just"/>
            <a:r>
              <a:rPr lang="en-US" b="0" i="0" dirty="0">
                <a:solidFill>
                  <a:srgbClr val="4A4A4A"/>
                </a:solidFill>
                <a:effectLst/>
                <a:latin typeface="+mj-lt"/>
              </a:rPr>
              <a:t>This operation helps you to save the changes in your file. When you commit a file, you should always provide the message, just to keep in the mind the changes done by you. </a:t>
            </a:r>
          </a:p>
          <a:p>
            <a:pPr algn="just"/>
            <a:r>
              <a:rPr lang="en-US" b="0" i="0" dirty="0">
                <a:solidFill>
                  <a:srgbClr val="4A4A4A"/>
                </a:solidFill>
                <a:effectLst/>
                <a:latin typeface="+mj-lt"/>
              </a:rPr>
              <a:t>Though this message is not compulsory but it is always recommended so that it can differentiate the various versions or commits you have done so far to your repository.</a:t>
            </a:r>
          </a:p>
          <a:p>
            <a:endParaRPr lang="en-GB" dirty="0">
              <a:latin typeface="+mj-lt"/>
            </a:endParaRPr>
          </a:p>
        </p:txBody>
      </p:sp>
    </p:spTree>
    <p:extLst>
      <p:ext uri="{BB962C8B-B14F-4D97-AF65-F5344CB8AC3E}">
        <p14:creationId xmlns:p14="http://schemas.microsoft.com/office/powerpoint/2010/main" val="17757437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0BFDA6-0EFD-4090-8948-080B01892A49}"/>
              </a:ext>
            </a:extLst>
          </p:cNvPr>
          <p:cNvSpPr>
            <a:spLocks noGrp="1"/>
          </p:cNvSpPr>
          <p:nvPr>
            <p:ph type="title"/>
          </p:nvPr>
        </p:nvSpPr>
        <p:spPr/>
        <p:txBody>
          <a:bodyPr/>
          <a:lstStyle/>
          <a:p>
            <a:r>
              <a:rPr lang="en-US" b="0" i="0" dirty="0">
                <a:solidFill>
                  <a:schemeClr val="bg1"/>
                </a:solidFill>
                <a:effectLst/>
              </a:rPr>
              <a:t>Pull command</a:t>
            </a:r>
            <a:endParaRPr lang="en-GB" dirty="0">
              <a:solidFill>
                <a:schemeClr val="bg1"/>
              </a:solidFill>
            </a:endParaRPr>
          </a:p>
        </p:txBody>
      </p:sp>
      <p:sp>
        <p:nvSpPr>
          <p:cNvPr id="3" name="Content Placeholder 2">
            <a:extLst>
              <a:ext uri="{FF2B5EF4-FFF2-40B4-BE49-F238E27FC236}">
                <a16:creationId xmlns:a16="http://schemas.microsoft.com/office/drawing/2014/main" id="{2A62341A-A478-4EE2-A46C-1963DD251854}"/>
              </a:ext>
            </a:extLst>
          </p:cNvPr>
          <p:cNvSpPr>
            <a:spLocks noGrp="1"/>
          </p:cNvSpPr>
          <p:nvPr>
            <p:ph idx="1"/>
          </p:nvPr>
        </p:nvSpPr>
        <p:spPr/>
        <p:txBody>
          <a:bodyPr/>
          <a:lstStyle/>
          <a:p>
            <a:pPr algn="just"/>
            <a:r>
              <a:rPr lang="en-US" b="0" i="0" dirty="0">
                <a:solidFill>
                  <a:srgbClr val="4A4A4A"/>
                </a:solidFill>
                <a:effectLst/>
                <a:latin typeface="+mj-lt"/>
              </a:rPr>
              <a:t>Pull command is the most important command in GitHub. It tell the changes done in the file and request other contributors to view it as well as merge it with the master branch. </a:t>
            </a:r>
          </a:p>
          <a:p>
            <a:pPr algn="just"/>
            <a:r>
              <a:rPr lang="en-US" b="0" i="0" dirty="0">
                <a:solidFill>
                  <a:srgbClr val="4A4A4A"/>
                </a:solidFill>
                <a:effectLst/>
                <a:latin typeface="+mj-lt"/>
              </a:rPr>
              <a:t>Once the commit is done, anyone can pull the file and can start a discussion over it.</a:t>
            </a:r>
            <a:endParaRPr lang="en-GB" dirty="0">
              <a:latin typeface="+mj-lt"/>
            </a:endParaRPr>
          </a:p>
        </p:txBody>
      </p:sp>
    </p:spTree>
    <p:extLst>
      <p:ext uri="{BB962C8B-B14F-4D97-AF65-F5344CB8AC3E}">
        <p14:creationId xmlns:p14="http://schemas.microsoft.com/office/powerpoint/2010/main" val="32970827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8D75C7-6927-4165-94C6-E7ADA1AA47D8}"/>
              </a:ext>
            </a:extLst>
          </p:cNvPr>
          <p:cNvSpPr>
            <a:spLocks noGrp="1"/>
          </p:cNvSpPr>
          <p:nvPr>
            <p:ph type="title"/>
          </p:nvPr>
        </p:nvSpPr>
        <p:spPr/>
        <p:txBody>
          <a:bodyPr>
            <a:normAutofit fontScale="90000"/>
          </a:bodyPr>
          <a:lstStyle/>
          <a:p>
            <a:br>
              <a:rPr lang="en-US" b="0" i="0" dirty="0">
                <a:solidFill>
                  <a:srgbClr val="222222"/>
                </a:solidFill>
                <a:effectLst/>
                <a:latin typeface="Lato" panose="020F0502020204030203" pitchFamily="34" charset="0"/>
              </a:rPr>
            </a:br>
            <a:r>
              <a:rPr lang="en-US" b="0" i="0" dirty="0">
                <a:solidFill>
                  <a:schemeClr val="bg1"/>
                </a:solidFill>
                <a:effectLst/>
              </a:rPr>
              <a:t>What is Version Control System (VCS)?</a:t>
            </a:r>
            <a:br>
              <a:rPr lang="en-US" b="0" i="0" dirty="0">
                <a:solidFill>
                  <a:schemeClr val="bg1"/>
                </a:solidFill>
                <a:effectLst/>
              </a:rPr>
            </a:br>
            <a:endParaRPr lang="en-GB" dirty="0">
              <a:solidFill>
                <a:schemeClr val="bg1"/>
              </a:solidFill>
            </a:endParaRPr>
          </a:p>
        </p:txBody>
      </p:sp>
      <p:sp>
        <p:nvSpPr>
          <p:cNvPr id="3" name="Content Placeholder 2">
            <a:extLst>
              <a:ext uri="{FF2B5EF4-FFF2-40B4-BE49-F238E27FC236}">
                <a16:creationId xmlns:a16="http://schemas.microsoft.com/office/drawing/2014/main" id="{4037A84B-1E44-4ECA-9E53-F7CF8D32552A}"/>
              </a:ext>
            </a:extLst>
          </p:cNvPr>
          <p:cNvSpPr>
            <a:spLocks noGrp="1"/>
          </p:cNvSpPr>
          <p:nvPr>
            <p:ph idx="1"/>
          </p:nvPr>
        </p:nvSpPr>
        <p:spPr/>
        <p:style>
          <a:lnRef idx="2">
            <a:schemeClr val="accent2"/>
          </a:lnRef>
          <a:fillRef idx="1">
            <a:schemeClr val="lt1"/>
          </a:fillRef>
          <a:effectRef idx="0">
            <a:schemeClr val="accent2"/>
          </a:effectRef>
          <a:fontRef idx="minor">
            <a:schemeClr val="dk1"/>
          </a:fontRef>
        </p:style>
        <p:txBody>
          <a:bodyPr>
            <a:normAutofit/>
          </a:bodyPr>
          <a:lstStyle/>
          <a:p>
            <a:pPr marL="0" indent="0" algn="just">
              <a:buNone/>
            </a:pPr>
            <a:r>
              <a:rPr lang="en-US" sz="2400" b="1" dirty="0">
                <a:solidFill>
                  <a:srgbClr val="222222"/>
                </a:solidFill>
                <a:effectLst/>
                <a:latin typeface="+mj-lt"/>
              </a:rPr>
              <a:t>Version Control Systems </a:t>
            </a:r>
            <a:r>
              <a:rPr lang="en-US" sz="2400" b="0" i="0" dirty="0">
                <a:solidFill>
                  <a:srgbClr val="222222"/>
                </a:solidFill>
                <a:effectLst/>
                <a:latin typeface="+mj-lt"/>
              </a:rPr>
              <a:t>are the software tools for tracking/managing all the changes made to the source code during the project development. It keeps a record of every single change made to the code.</a:t>
            </a:r>
          </a:p>
          <a:p>
            <a:pPr marL="0" indent="0" algn="just">
              <a:buNone/>
            </a:pPr>
            <a:r>
              <a:rPr lang="en-US" sz="2400" b="0" i="0" dirty="0">
                <a:solidFill>
                  <a:srgbClr val="222222"/>
                </a:solidFill>
                <a:effectLst/>
                <a:latin typeface="+mj-lt"/>
              </a:rPr>
              <a:t> </a:t>
            </a:r>
            <a:r>
              <a:rPr lang="en-US" sz="2400" b="0" i="0" dirty="0">
                <a:solidFill>
                  <a:srgbClr val="FF0000"/>
                </a:solidFill>
                <a:effectLst/>
                <a:latin typeface="+mj-lt"/>
              </a:rPr>
              <a:t>It also allows us to turn back to the previous version of the code if any mistake is made in the current version. Without a VCS in place, it would not be possible to monitor the development of the project.</a:t>
            </a:r>
            <a:endParaRPr lang="en-GB" sz="2400" dirty="0">
              <a:solidFill>
                <a:srgbClr val="FF0000"/>
              </a:solidFill>
              <a:latin typeface="+mj-lt"/>
            </a:endParaRPr>
          </a:p>
        </p:txBody>
      </p:sp>
      <p:cxnSp>
        <p:nvCxnSpPr>
          <p:cNvPr id="6" name="Straight Arrow Connector 5">
            <a:extLst>
              <a:ext uri="{FF2B5EF4-FFF2-40B4-BE49-F238E27FC236}">
                <a16:creationId xmlns:a16="http://schemas.microsoft.com/office/drawing/2014/main" id="{E21FECC6-74FB-4C72-B0D4-6A927FC60018}"/>
              </a:ext>
            </a:extLst>
          </p:cNvPr>
          <p:cNvCxnSpPr>
            <a:cxnSpLocks/>
          </p:cNvCxnSpPr>
          <p:nvPr/>
        </p:nvCxnSpPr>
        <p:spPr>
          <a:xfrm flipH="1" flipV="1">
            <a:off x="5829300" y="5448300"/>
            <a:ext cx="1419225" cy="996949"/>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20034268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100FC-657E-44D2-A6E4-59B1D6572D96}"/>
              </a:ext>
            </a:extLst>
          </p:cNvPr>
          <p:cNvSpPr>
            <a:spLocks noGrp="1"/>
          </p:cNvSpPr>
          <p:nvPr>
            <p:ph type="title"/>
          </p:nvPr>
        </p:nvSpPr>
        <p:spPr/>
        <p:txBody>
          <a:bodyPr>
            <a:normAutofit fontScale="90000"/>
          </a:bodyPr>
          <a:lstStyle/>
          <a:p>
            <a:br>
              <a:rPr lang="en-US" b="1" i="0" dirty="0">
                <a:solidFill>
                  <a:schemeClr val="bg1"/>
                </a:solidFill>
                <a:effectLst/>
              </a:rPr>
            </a:br>
            <a:r>
              <a:rPr lang="en-US" b="1" i="0" dirty="0">
                <a:solidFill>
                  <a:schemeClr val="bg1"/>
                </a:solidFill>
                <a:effectLst/>
              </a:rPr>
              <a:t>Merge Command</a:t>
            </a:r>
            <a:br>
              <a:rPr lang="en-US" b="0" i="0" dirty="0">
                <a:solidFill>
                  <a:srgbClr val="4A4A4A"/>
                </a:solidFill>
                <a:effectLst/>
                <a:latin typeface="Open Sans" panose="020B0606030504020204" pitchFamily="34" charset="0"/>
              </a:rPr>
            </a:br>
            <a:endParaRPr lang="en-GB" dirty="0"/>
          </a:p>
        </p:txBody>
      </p:sp>
      <p:sp>
        <p:nvSpPr>
          <p:cNvPr id="3" name="Content Placeholder 2">
            <a:extLst>
              <a:ext uri="{FF2B5EF4-FFF2-40B4-BE49-F238E27FC236}">
                <a16:creationId xmlns:a16="http://schemas.microsoft.com/office/drawing/2014/main" id="{7BF73200-B24A-4B3A-BAF6-0E0A5D4E9FA7}"/>
              </a:ext>
            </a:extLst>
          </p:cNvPr>
          <p:cNvSpPr>
            <a:spLocks noGrp="1"/>
          </p:cNvSpPr>
          <p:nvPr>
            <p:ph idx="1"/>
          </p:nvPr>
        </p:nvSpPr>
        <p:spPr/>
        <p:txBody>
          <a:bodyPr/>
          <a:lstStyle/>
          <a:p>
            <a:pPr algn="just"/>
            <a:r>
              <a:rPr lang="en-US" b="0" i="0" dirty="0">
                <a:solidFill>
                  <a:srgbClr val="4A4A4A"/>
                </a:solidFill>
                <a:effectLst/>
                <a:latin typeface="+mj-lt"/>
              </a:rPr>
              <a:t>Here comes the last command which merge the changes into the main master branch.</a:t>
            </a:r>
          </a:p>
          <a:p>
            <a:endParaRPr lang="en-GB" dirty="0">
              <a:latin typeface="+mj-lt"/>
            </a:endParaRPr>
          </a:p>
        </p:txBody>
      </p:sp>
    </p:spTree>
    <p:extLst>
      <p:ext uri="{BB962C8B-B14F-4D97-AF65-F5344CB8AC3E}">
        <p14:creationId xmlns:p14="http://schemas.microsoft.com/office/powerpoint/2010/main" val="2591214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9B7CB1-308A-4B4B-B665-1B1637632EC0}"/>
              </a:ext>
            </a:extLst>
          </p:cNvPr>
          <p:cNvSpPr>
            <a:spLocks noGrp="1"/>
          </p:cNvSpPr>
          <p:nvPr>
            <p:ph type="title"/>
          </p:nvPr>
        </p:nvSpPr>
        <p:spPr>
          <a:xfrm>
            <a:off x="361950" y="247649"/>
            <a:ext cx="8782050" cy="793751"/>
          </a:xfrm>
        </p:spPr>
        <p:txBody>
          <a:bodyPr>
            <a:normAutofit fontScale="90000"/>
          </a:bodyPr>
          <a:lstStyle/>
          <a:p>
            <a:r>
              <a:rPr lang="en-GB" b="1" i="0" dirty="0">
                <a:solidFill>
                  <a:schemeClr val="bg1"/>
                </a:solidFill>
                <a:effectLst/>
              </a:rPr>
              <a:t>Installation of Git</a:t>
            </a:r>
            <a:br>
              <a:rPr lang="en-GB" b="0" i="0" dirty="0">
                <a:solidFill>
                  <a:schemeClr val="bg1"/>
                </a:solidFill>
                <a:effectLst/>
              </a:rPr>
            </a:br>
            <a:endParaRPr lang="en-GB" dirty="0">
              <a:solidFill>
                <a:schemeClr val="bg1"/>
              </a:solidFill>
            </a:endParaRPr>
          </a:p>
        </p:txBody>
      </p:sp>
      <p:sp>
        <p:nvSpPr>
          <p:cNvPr id="3" name="Content Placeholder 2">
            <a:extLst>
              <a:ext uri="{FF2B5EF4-FFF2-40B4-BE49-F238E27FC236}">
                <a16:creationId xmlns:a16="http://schemas.microsoft.com/office/drawing/2014/main" id="{CF894EF9-6423-4F77-ACF2-B25C800EAFD7}"/>
              </a:ext>
            </a:extLst>
          </p:cNvPr>
          <p:cNvSpPr>
            <a:spLocks noGrp="1"/>
          </p:cNvSpPr>
          <p:nvPr>
            <p:ph idx="1"/>
          </p:nvPr>
        </p:nvSpPr>
        <p:spPr/>
        <p:txBody>
          <a:bodyPr/>
          <a:lstStyle/>
          <a:p>
            <a:pPr marL="0" indent="0">
              <a:buNone/>
            </a:pPr>
            <a:endParaRPr lang="en-US" b="0" i="0" dirty="0">
              <a:solidFill>
                <a:srgbClr val="222222"/>
              </a:solidFill>
              <a:effectLst/>
              <a:latin typeface="Lato" panose="020F0502020204030203" pitchFamily="34" charset="0"/>
            </a:endParaRPr>
          </a:p>
          <a:p>
            <a:r>
              <a:rPr lang="en-US" b="0" i="0" dirty="0">
                <a:solidFill>
                  <a:srgbClr val="222222"/>
                </a:solidFill>
                <a:effectLst/>
                <a:latin typeface="Lato" panose="020F0502020204030203" pitchFamily="34" charset="0"/>
              </a:rPr>
              <a:t>1. </a:t>
            </a:r>
            <a:r>
              <a:rPr lang="en-US" b="1" i="0" dirty="0">
                <a:solidFill>
                  <a:srgbClr val="222222"/>
                </a:solidFill>
                <a:effectLst/>
                <a:latin typeface="Lato" panose="020F0502020204030203" pitchFamily="34" charset="0"/>
              </a:rPr>
              <a:t>Install Git for using WSL</a:t>
            </a:r>
            <a:r>
              <a:rPr lang="en-US" b="0" i="0" dirty="0">
                <a:solidFill>
                  <a:srgbClr val="222222"/>
                </a:solidFill>
                <a:effectLst/>
                <a:latin typeface="Lato" panose="020F0502020204030203" pitchFamily="34" charset="0"/>
              </a:rPr>
              <a:t> (Windows Subsystem for Linux).</a:t>
            </a:r>
            <a:endParaRPr lang="en-US" dirty="0">
              <a:solidFill>
                <a:srgbClr val="222222"/>
              </a:solidFill>
              <a:latin typeface="Lato" panose="020F0502020204030203" pitchFamily="34" charset="0"/>
            </a:endParaRPr>
          </a:p>
          <a:p>
            <a:r>
              <a:rPr lang="en-US" b="0" i="0" dirty="0">
                <a:solidFill>
                  <a:srgbClr val="222222"/>
                </a:solidFill>
                <a:effectLst/>
                <a:latin typeface="Lato" panose="020F0502020204030203" pitchFamily="34" charset="0"/>
              </a:rPr>
              <a:t>2. </a:t>
            </a:r>
            <a:r>
              <a:rPr lang="en-US" b="1" i="0" dirty="0">
                <a:solidFill>
                  <a:srgbClr val="222222"/>
                </a:solidFill>
                <a:effectLst/>
                <a:latin typeface="Lato" panose="020F0502020204030203" pitchFamily="34" charset="0"/>
              </a:rPr>
              <a:t>Install Git software for windows.</a:t>
            </a:r>
            <a:endParaRPr lang="en-GB" dirty="0"/>
          </a:p>
        </p:txBody>
      </p:sp>
    </p:spTree>
    <p:extLst>
      <p:ext uri="{BB962C8B-B14F-4D97-AF65-F5344CB8AC3E}">
        <p14:creationId xmlns:p14="http://schemas.microsoft.com/office/powerpoint/2010/main" val="196614497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BE7C89-7EBA-4BCD-867B-C7ABC1EC57A1}"/>
              </a:ext>
            </a:extLst>
          </p:cNvPr>
          <p:cNvSpPr>
            <a:spLocks noGrp="1"/>
          </p:cNvSpPr>
          <p:nvPr>
            <p:ph type="title"/>
          </p:nvPr>
        </p:nvSpPr>
        <p:spPr>
          <a:xfrm>
            <a:off x="361950" y="161925"/>
            <a:ext cx="8782050" cy="879476"/>
          </a:xfrm>
        </p:spPr>
        <p:txBody>
          <a:bodyPr>
            <a:normAutofit fontScale="90000"/>
          </a:bodyPr>
          <a:lstStyle/>
          <a:p>
            <a:r>
              <a:rPr lang="en-GB" b="0" i="0" dirty="0">
                <a:solidFill>
                  <a:schemeClr val="bg1"/>
                </a:solidFill>
                <a:effectLst/>
                <a:latin typeface="Lato" panose="020F0502020204030203" pitchFamily="34" charset="0"/>
              </a:rPr>
              <a:t>Git operations and commands</a:t>
            </a:r>
            <a:br>
              <a:rPr lang="en-GB" b="0" i="0" dirty="0">
                <a:solidFill>
                  <a:schemeClr val="bg1"/>
                </a:solidFill>
                <a:effectLst/>
                <a:latin typeface="Lato" panose="020F0502020204030203" pitchFamily="34" charset="0"/>
              </a:rPr>
            </a:br>
            <a:endParaRPr lang="en-GB" dirty="0">
              <a:solidFill>
                <a:schemeClr val="bg1"/>
              </a:solidFill>
            </a:endParaRPr>
          </a:p>
        </p:txBody>
      </p:sp>
      <p:sp>
        <p:nvSpPr>
          <p:cNvPr id="3" name="Content Placeholder 2">
            <a:extLst>
              <a:ext uri="{FF2B5EF4-FFF2-40B4-BE49-F238E27FC236}">
                <a16:creationId xmlns:a16="http://schemas.microsoft.com/office/drawing/2014/main" id="{546BD383-462B-4C0C-BA77-3BD7BA2591D3}"/>
              </a:ext>
            </a:extLst>
          </p:cNvPr>
          <p:cNvSpPr>
            <a:spLocks noGrp="1"/>
          </p:cNvSpPr>
          <p:nvPr>
            <p:ph idx="1"/>
          </p:nvPr>
        </p:nvSpPr>
        <p:spPr/>
        <p:txBody>
          <a:bodyPr/>
          <a:lstStyle/>
          <a:p>
            <a:pPr marL="0" indent="0" algn="just">
              <a:buNone/>
            </a:pPr>
            <a:r>
              <a:rPr lang="en-US" b="0" i="0" dirty="0">
                <a:solidFill>
                  <a:srgbClr val="222222"/>
                </a:solidFill>
                <a:effectLst/>
                <a:latin typeface="Lato" panose="020F0502020204030203" pitchFamily="34" charset="0"/>
              </a:rPr>
              <a:t>Before deep-diving into Git operations and commands, create an account for yourself on GitHub if you don’t have it already.</a:t>
            </a:r>
            <a:endParaRPr lang="en-US" dirty="0">
              <a:solidFill>
                <a:srgbClr val="222222"/>
              </a:solidFill>
              <a:latin typeface="Lato" panose="020F0502020204030203" pitchFamily="34" charset="0"/>
            </a:endParaRPr>
          </a:p>
          <a:p>
            <a:pPr marL="0" indent="0">
              <a:buNone/>
            </a:pPr>
            <a:endParaRPr lang="en-US" b="0" i="0" dirty="0">
              <a:solidFill>
                <a:srgbClr val="222222"/>
              </a:solidFill>
              <a:effectLst/>
              <a:latin typeface="Lato" panose="020F0502020204030203" pitchFamily="34" charset="0"/>
            </a:endParaRPr>
          </a:p>
          <a:p>
            <a:pPr marL="0" indent="0">
              <a:buNone/>
            </a:pPr>
            <a:r>
              <a:rPr lang="en-US" b="0" i="0" dirty="0">
                <a:solidFill>
                  <a:srgbClr val="222222"/>
                </a:solidFill>
                <a:effectLst/>
                <a:latin typeface="Lato" panose="020F0502020204030203" pitchFamily="34" charset="0"/>
              </a:rPr>
              <a:t>5 Git operations and commands</a:t>
            </a:r>
          </a:p>
          <a:p>
            <a:endParaRPr lang="en-GB" dirty="0"/>
          </a:p>
        </p:txBody>
      </p:sp>
    </p:spTree>
    <p:extLst>
      <p:ext uri="{BB962C8B-B14F-4D97-AF65-F5344CB8AC3E}">
        <p14:creationId xmlns:p14="http://schemas.microsoft.com/office/powerpoint/2010/main" val="124585237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4673EB-1E5B-49BE-A566-B9B91669F347}"/>
              </a:ext>
            </a:extLst>
          </p:cNvPr>
          <p:cNvSpPr>
            <a:spLocks noGrp="1"/>
          </p:cNvSpPr>
          <p:nvPr>
            <p:ph type="title"/>
          </p:nvPr>
        </p:nvSpPr>
        <p:spPr>
          <a:xfrm>
            <a:off x="405426" y="265880"/>
            <a:ext cx="8495071" cy="687440"/>
          </a:xfrm>
        </p:spPr>
        <p:txBody>
          <a:bodyPr>
            <a:normAutofit fontScale="90000"/>
          </a:bodyPr>
          <a:lstStyle/>
          <a:p>
            <a:r>
              <a:rPr lang="en-GB" b="1" i="0" dirty="0">
                <a:solidFill>
                  <a:schemeClr val="bg1"/>
                </a:solidFill>
                <a:effectLst/>
              </a:rPr>
              <a:t>Create repositories</a:t>
            </a:r>
            <a:br>
              <a:rPr lang="en-GB" b="0" i="0" dirty="0">
                <a:solidFill>
                  <a:schemeClr val="bg1"/>
                </a:solidFill>
                <a:effectLst/>
              </a:rPr>
            </a:br>
            <a:endParaRPr lang="en-GB" dirty="0">
              <a:solidFill>
                <a:schemeClr val="bg1"/>
              </a:solidFill>
            </a:endParaRPr>
          </a:p>
        </p:txBody>
      </p:sp>
      <p:sp>
        <p:nvSpPr>
          <p:cNvPr id="3" name="Content Placeholder 2">
            <a:extLst>
              <a:ext uri="{FF2B5EF4-FFF2-40B4-BE49-F238E27FC236}">
                <a16:creationId xmlns:a16="http://schemas.microsoft.com/office/drawing/2014/main" id="{38B20D9B-76B3-4C93-A520-7C57152A2E0B}"/>
              </a:ext>
            </a:extLst>
          </p:cNvPr>
          <p:cNvSpPr>
            <a:spLocks noGrp="1"/>
          </p:cNvSpPr>
          <p:nvPr>
            <p:ph idx="1"/>
          </p:nvPr>
        </p:nvSpPr>
        <p:spPr>
          <a:xfrm>
            <a:off x="280987" y="1295400"/>
            <a:ext cx="8582025" cy="5400675"/>
          </a:xfrm>
        </p:spPr>
        <p:txBody>
          <a:bodyPr>
            <a:normAutofit/>
          </a:bodyPr>
          <a:lstStyle/>
          <a:p>
            <a:r>
              <a:rPr lang="en-US" dirty="0"/>
              <a:t>Create a remote central repository on GitHub.</a:t>
            </a:r>
          </a:p>
          <a:p>
            <a:pPr algn="just"/>
            <a:r>
              <a:rPr lang="en-US" dirty="0"/>
              <a:t>Open your file explorer, navigate to the working directory, right-click and select “Git Bash Here”. </a:t>
            </a:r>
            <a:r>
              <a:rPr lang="en-US" dirty="0">
                <a:solidFill>
                  <a:srgbClr val="FF0000"/>
                </a:solidFill>
              </a:rPr>
              <a:t>This opens the Git terminal.</a:t>
            </a:r>
            <a:r>
              <a:rPr lang="en-US" dirty="0"/>
              <a:t> To create a new local repository use the command </a:t>
            </a:r>
            <a:r>
              <a:rPr lang="en-US" dirty="0">
                <a:solidFill>
                  <a:srgbClr val="FF0000"/>
                </a:solidFill>
              </a:rPr>
              <a:t>git </a:t>
            </a:r>
            <a:r>
              <a:rPr lang="en-US" dirty="0" err="1">
                <a:solidFill>
                  <a:srgbClr val="FF0000"/>
                </a:solidFill>
              </a:rPr>
              <a:t>init</a:t>
            </a:r>
            <a:r>
              <a:rPr lang="en-US" dirty="0">
                <a:solidFill>
                  <a:srgbClr val="FF0000"/>
                </a:solidFill>
              </a:rPr>
              <a:t> </a:t>
            </a:r>
            <a:r>
              <a:rPr lang="en-US" dirty="0"/>
              <a:t>and it creates a folder .git.</a:t>
            </a:r>
          </a:p>
          <a:p>
            <a:r>
              <a:rPr lang="en-US" dirty="0">
                <a:solidFill>
                  <a:srgbClr val="FF0000"/>
                </a:solidFill>
              </a:rPr>
              <a:t>git </a:t>
            </a:r>
            <a:r>
              <a:rPr lang="en-US" dirty="0" err="1">
                <a:solidFill>
                  <a:srgbClr val="FF0000"/>
                </a:solidFill>
              </a:rPr>
              <a:t>init</a:t>
            </a:r>
            <a:r>
              <a:rPr lang="en-US" dirty="0">
                <a:solidFill>
                  <a:srgbClr val="FF0000"/>
                </a:solidFill>
              </a:rPr>
              <a:t> </a:t>
            </a:r>
            <a:r>
              <a:rPr lang="en-US" dirty="0"/>
              <a:t>to create a new Git repository</a:t>
            </a:r>
            <a:endParaRPr lang="en-GB" dirty="0"/>
          </a:p>
        </p:txBody>
      </p:sp>
      <p:cxnSp>
        <p:nvCxnSpPr>
          <p:cNvPr id="7" name="Straight Arrow Connector 6">
            <a:extLst>
              <a:ext uri="{FF2B5EF4-FFF2-40B4-BE49-F238E27FC236}">
                <a16:creationId xmlns:a16="http://schemas.microsoft.com/office/drawing/2014/main" id="{6F589E3D-2A99-4EC4-8AA8-D870419FD3BE}"/>
              </a:ext>
            </a:extLst>
          </p:cNvPr>
          <p:cNvCxnSpPr>
            <a:cxnSpLocks/>
          </p:cNvCxnSpPr>
          <p:nvPr/>
        </p:nvCxnSpPr>
        <p:spPr>
          <a:xfrm flipV="1">
            <a:off x="5029200" y="4391026"/>
            <a:ext cx="600075" cy="685799"/>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84104138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897FC3-4515-49C6-B09C-05FDD0D22FE1}"/>
              </a:ext>
            </a:extLst>
          </p:cNvPr>
          <p:cNvSpPr>
            <a:spLocks noGrp="1"/>
          </p:cNvSpPr>
          <p:nvPr>
            <p:ph type="title"/>
          </p:nvPr>
        </p:nvSpPr>
        <p:spPr/>
        <p:txBody>
          <a:bodyPr/>
          <a:lstStyle/>
          <a:p>
            <a:r>
              <a:rPr lang="en-US" dirty="0">
                <a:solidFill>
                  <a:schemeClr val="bg1"/>
                </a:solidFill>
              </a:rPr>
              <a:t>git </a:t>
            </a:r>
            <a:r>
              <a:rPr lang="en-US" dirty="0" err="1">
                <a:solidFill>
                  <a:schemeClr val="bg1"/>
                </a:solidFill>
              </a:rPr>
              <a:t>init</a:t>
            </a:r>
            <a:endParaRPr lang="en-GB" dirty="0">
              <a:solidFill>
                <a:schemeClr val="bg1"/>
              </a:solidFill>
            </a:endParaRPr>
          </a:p>
        </p:txBody>
      </p:sp>
      <p:pic>
        <p:nvPicPr>
          <p:cNvPr id="6146" name="Picture 2" descr="git init">
            <a:extLst>
              <a:ext uri="{FF2B5EF4-FFF2-40B4-BE49-F238E27FC236}">
                <a16:creationId xmlns:a16="http://schemas.microsoft.com/office/drawing/2014/main" id="{0F6EF22E-9215-40CA-8970-87520255A104}"/>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203374" y="1406987"/>
            <a:ext cx="6505575" cy="390509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92FFBE6-B4E7-4A69-BB87-DD6086B3F489}"/>
              </a:ext>
            </a:extLst>
          </p:cNvPr>
          <p:cNvSpPr txBox="1"/>
          <p:nvPr/>
        </p:nvSpPr>
        <p:spPr>
          <a:xfrm>
            <a:off x="1203374" y="5468119"/>
            <a:ext cx="7102426" cy="707886"/>
          </a:xfrm>
          <a:prstGeom prst="rect">
            <a:avLst/>
          </a:prstGeom>
          <a:noFill/>
        </p:spPr>
        <p:txBody>
          <a:bodyPr wrap="square">
            <a:spAutoFit/>
          </a:bodyPr>
          <a:lstStyle/>
          <a:p>
            <a:pPr algn="l"/>
            <a:r>
              <a:rPr lang="en-US" sz="2000" b="0" i="0" dirty="0">
                <a:solidFill>
                  <a:srgbClr val="222222"/>
                </a:solidFill>
                <a:effectLst/>
                <a:latin typeface="+mj-lt"/>
              </a:rPr>
              <a:t>(master) is the default branch of the local repository.</a:t>
            </a:r>
          </a:p>
          <a:p>
            <a:pPr algn="l"/>
            <a:r>
              <a:rPr lang="en-US" sz="2000" b="0" i="0" dirty="0">
                <a:solidFill>
                  <a:srgbClr val="222222"/>
                </a:solidFill>
                <a:effectLst/>
                <a:latin typeface="+mj-lt"/>
              </a:rPr>
              <a:t>Next, we need to sync the local and the central repositories.</a:t>
            </a:r>
          </a:p>
        </p:txBody>
      </p:sp>
    </p:spTree>
    <p:extLst>
      <p:ext uri="{BB962C8B-B14F-4D97-AF65-F5344CB8AC3E}">
        <p14:creationId xmlns:p14="http://schemas.microsoft.com/office/powerpoint/2010/main" val="158037215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FEA635-83DA-42C0-8763-8CF6B5EAE0DB}"/>
              </a:ext>
            </a:extLst>
          </p:cNvPr>
          <p:cNvSpPr>
            <a:spLocks noGrp="1"/>
          </p:cNvSpPr>
          <p:nvPr>
            <p:ph type="title"/>
          </p:nvPr>
        </p:nvSpPr>
        <p:spPr/>
        <p:txBody>
          <a:bodyPr>
            <a:normAutofit/>
          </a:bodyPr>
          <a:lstStyle/>
          <a:p>
            <a:r>
              <a:rPr lang="en-US" sz="2400" b="1" i="1" dirty="0">
                <a:solidFill>
                  <a:srgbClr val="FFC000"/>
                </a:solidFill>
                <a:effectLst/>
              </a:rPr>
              <a:t>Git remote </a:t>
            </a:r>
            <a:r>
              <a:rPr lang="en-US" sz="2400" b="1" i="0" dirty="0">
                <a:solidFill>
                  <a:schemeClr val="bg1"/>
                </a:solidFill>
                <a:effectLst/>
              </a:rPr>
              <a:t>add </a:t>
            </a:r>
            <a:r>
              <a:rPr lang="en-US" sz="2400" b="0" i="0" dirty="0">
                <a:solidFill>
                  <a:schemeClr val="bg1"/>
                </a:solidFill>
                <a:effectLst/>
              </a:rPr>
              <a:t>to</a:t>
            </a:r>
            <a:r>
              <a:rPr lang="en-US" sz="2400" b="1" i="0" dirty="0">
                <a:solidFill>
                  <a:schemeClr val="bg1"/>
                </a:solidFill>
                <a:effectLst/>
              </a:rPr>
              <a:t> </a:t>
            </a:r>
            <a:r>
              <a:rPr lang="en-US" sz="2400" b="0" i="0" dirty="0">
                <a:solidFill>
                  <a:schemeClr val="bg1"/>
                </a:solidFill>
                <a:effectLst/>
              </a:rPr>
              <a:t>add a new remote repository.</a:t>
            </a:r>
            <a:endParaRPr lang="en-GB" sz="2400" dirty="0">
              <a:solidFill>
                <a:schemeClr val="bg1"/>
              </a:solidFill>
            </a:endParaRPr>
          </a:p>
        </p:txBody>
      </p:sp>
      <p:sp>
        <p:nvSpPr>
          <p:cNvPr id="3" name="Content Placeholder 2">
            <a:extLst>
              <a:ext uri="{FF2B5EF4-FFF2-40B4-BE49-F238E27FC236}">
                <a16:creationId xmlns:a16="http://schemas.microsoft.com/office/drawing/2014/main" id="{0486EE41-1C10-44A1-97EF-38BB2297F147}"/>
              </a:ext>
            </a:extLst>
          </p:cNvPr>
          <p:cNvSpPr>
            <a:spLocks noGrp="1"/>
          </p:cNvSpPr>
          <p:nvPr>
            <p:ph idx="1"/>
          </p:nvPr>
        </p:nvSpPr>
        <p:spPr/>
        <p:txBody>
          <a:bodyPr>
            <a:normAutofit/>
          </a:bodyPr>
          <a:lstStyle/>
          <a:p>
            <a:r>
              <a:rPr lang="en-US" b="0" i="0" dirty="0">
                <a:solidFill>
                  <a:srgbClr val="222222"/>
                </a:solidFill>
                <a:effectLst/>
                <a:latin typeface="Lato" panose="020F0502020204030203" pitchFamily="34" charset="0"/>
              </a:rPr>
              <a:t>To get the URL of the central repo, open your repository in GitHub and copy the link.</a:t>
            </a:r>
          </a:p>
          <a:p>
            <a:r>
              <a:rPr lang="en-US" dirty="0">
                <a:solidFill>
                  <a:srgbClr val="222222"/>
                </a:solidFill>
                <a:latin typeface="Lato" panose="020F0502020204030203" pitchFamily="34" charset="0"/>
              </a:rPr>
              <a:t>Run the below command,</a:t>
            </a:r>
          </a:p>
          <a:p>
            <a:r>
              <a:rPr lang="en-US" dirty="0">
                <a:solidFill>
                  <a:srgbClr val="222222"/>
                </a:solidFill>
                <a:latin typeface="Lato" panose="020F0502020204030203" pitchFamily="34" charset="0"/>
              </a:rPr>
              <a:t>$ </a:t>
            </a:r>
            <a:r>
              <a:rPr lang="en-US" dirty="0">
                <a:solidFill>
                  <a:srgbClr val="FF0000"/>
                </a:solidFill>
                <a:latin typeface="Lato" panose="020F0502020204030203" pitchFamily="34" charset="0"/>
              </a:rPr>
              <a:t>git remote add origin </a:t>
            </a:r>
            <a:r>
              <a:rPr lang="en-US" dirty="0">
                <a:solidFill>
                  <a:srgbClr val="222222"/>
                </a:solidFill>
                <a:latin typeface="Lato" panose="020F0502020204030203" pitchFamily="34" charset="0"/>
              </a:rPr>
              <a:t>"https://github.com/</a:t>
            </a:r>
            <a:r>
              <a:rPr lang="en-US" dirty="0" err="1">
                <a:solidFill>
                  <a:srgbClr val="222222"/>
                </a:solidFill>
                <a:latin typeface="Lato" panose="020F0502020204030203" pitchFamily="34" charset="0"/>
              </a:rPr>
              <a:t>harika-bonthu</a:t>
            </a:r>
            <a:r>
              <a:rPr lang="en-US" dirty="0">
                <a:solidFill>
                  <a:srgbClr val="222222"/>
                </a:solidFill>
                <a:latin typeface="Lato" panose="020F0502020204030203" pitchFamily="34" charset="0"/>
              </a:rPr>
              <a:t>/git-</a:t>
            </a:r>
            <a:r>
              <a:rPr lang="en-US" dirty="0" err="1">
                <a:solidFill>
                  <a:srgbClr val="222222"/>
                </a:solidFill>
                <a:latin typeface="Lato" panose="020F0502020204030203" pitchFamily="34" charset="0"/>
              </a:rPr>
              <a:t>github</a:t>
            </a:r>
            <a:r>
              <a:rPr lang="en-US" dirty="0">
                <a:solidFill>
                  <a:srgbClr val="222222"/>
                </a:solidFill>
                <a:latin typeface="Lato" panose="020F0502020204030203" pitchFamily="34" charset="0"/>
              </a:rPr>
              <a:t>-</a:t>
            </a:r>
            <a:r>
              <a:rPr lang="en-US" dirty="0" err="1">
                <a:solidFill>
                  <a:srgbClr val="222222"/>
                </a:solidFill>
                <a:latin typeface="Lato" panose="020F0502020204030203" pitchFamily="34" charset="0"/>
              </a:rPr>
              <a:t>tutorial.git</a:t>
            </a:r>
            <a:r>
              <a:rPr lang="en-US" dirty="0">
                <a:solidFill>
                  <a:srgbClr val="222222"/>
                </a:solidFill>
                <a:latin typeface="Lato" panose="020F0502020204030203" pitchFamily="34" charset="0"/>
              </a:rPr>
              <a:t>"</a:t>
            </a:r>
          </a:p>
          <a:p>
            <a:r>
              <a:rPr lang="en-US" dirty="0">
                <a:solidFill>
                  <a:srgbClr val="222222"/>
                </a:solidFill>
                <a:latin typeface="Lato" panose="020F0502020204030203" pitchFamily="34" charset="0"/>
              </a:rPr>
              <a:t>Generally, Origin is the shorthand name of the remote repository that we are cloning.</a:t>
            </a:r>
          </a:p>
          <a:p>
            <a:endParaRPr lang="en-GB" dirty="0"/>
          </a:p>
        </p:txBody>
      </p:sp>
      <p:cxnSp>
        <p:nvCxnSpPr>
          <p:cNvPr id="7" name="Straight Arrow Connector 6">
            <a:extLst>
              <a:ext uri="{FF2B5EF4-FFF2-40B4-BE49-F238E27FC236}">
                <a16:creationId xmlns:a16="http://schemas.microsoft.com/office/drawing/2014/main" id="{CDD1B994-FC18-440B-BEE4-8D5B8099C176}"/>
              </a:ext>
            </a:extLst>
          </p:cNvPr>
          <p:cNvCxnSpPr/>
          <p:nvPr/>
        </p:nvCxnSpPr>
        <p:spPr>
          <a:xfrm>
            <a:off x="4772025" y="1952625"/>
            <a:ext cx="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E05B6038-3AE3-4338-B79D-9D5DBE664720}"/>
              </a:ext>
            </a:extLst>
          </p:cNvPr>
          <p:cNvCxnSpPr/>
          <p:nvPr/>
        </p:nvCxnSpPr>
        <p:spPr>
          <a:xfrm flipH="1">
            <a:off x="3495675" y="2838450"/>
            <a:ext cx="914400" cy="4667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9619303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A342AA-18F3-4FCA-8B3F-CBA990ED9338}"/>
              </a:ext>
            </a:extLst>
          </p:cNvPr>
          <p:cNvSpPr>
            <a:spLocks noGrp="1"/>
          </p:cNvSpPr>
          <p:nvPr>
            <p:ph type="title"/>
          </p:nvPr>
        </p:nvSpPr>
        <p:spPr/>
        <p:txBody>
          <a:bodyPr>
            <a:normAutofit fontScale="90000"/>
          </a:bodyPr>
          <a:lstStyle/>
          <a:p>
            <a:r>
              <a:rPr lang="en-US" b="1" dirty="0">
                <a:solidFill>
                  <a:srgbClr val="FFC000"/>
                </a:solidFill>
                <a:effectLst/>
                <a:latin typeface="Lato" panose="020F0502020204030203" pitchFamily="34" charset="0"/>
              </a:rPr>
              <a:t>G</a:t>
            </a:r>
            <a:r>
              <a:rPr lang="en-US" b="1" i="0" dirty="0">
                <a:solidFill>
                  <a:srgbClr val="FFC000"/>
                </a:solidFill>
                <a:effectLst/>
                <a:latin typeface="Lato" panose="020F0502020204030203" pitchFamily="34" charset="0"/>
              </a:rPr>
              <a:t>it pull</a:t>
            </a:r>
            <a:r>
              <a:rPr lang="en-US" b="0" i="0" dirty="0">
                <a:solidFill>
                  <a:srgbClr val="FFC000"/>
                </a:solidFill>
                <a:effectLst/>
                <a:latin typeface="Lato" panose="020F0502020204030203" pitchFamily="34" charset="0"/>
              </a:rPr>
              <a:t> </a:t>
            </a:r>
            <a:r>
              <a:rPr lang="en-US" b="0" i="0" dirty="0">
                <a:solidFill>
                  <a:schemeClr val="bg1"/>
                </a:solidFill>
                <a:effectLst/>
                <a:latin typeface="Lato" panose="020F0502020204030203" pitchFamily="34" charset="0"/>
              </a:rPr>
              <a:t>to download all the content from the remote repo</a:t>
            </a:r>
            <a:endParaRPr lang="en-GB" dirty="0">
              <a:solidFill>
                <a:schemeClr val="bg1"/>
              </a:solidFill>
            </a:endParaRPr>
          </a:p>
        </p:txBody>
      </p:sp>
      <p:sp>
        <p:nvSpPr>
          <p:cNvPr id="3" name="Content Placeholder 2">
            <a:extLst>
              <a:ext uri="{FF2B5EF4-FFF2-40B4-BE49-F238E27FC236}">
                <a16:creationId xmlns:a16="http://schemas.microsoft.com/office/drawing/2014/main" id="{C2459237-D5DD-4CF2-83E0-81F637B96730}"/>
              </a:ext>
            </a:extLst>
          </p:cNvPr>
          <p:cNvSpPr>
            <a:spLocks noGrp="1"/>
          </p:cNvSpPr>
          <p:nvPr>
            <p:ph idx="1"/>
          </p:nvPr>
        </p:nvSpPr>
        <p:spPr>
          <a:xfrm>
            <a:off x="230073" y="1269310"/>
            <a:ext cx="8913927" cy="5426765"/>
          </a:xfrm>
        </p:spPr>
        <p:txBody>
          <a:bodyPr/>
          <a:lstStyle/>
          <a:p>
            <a:r>
              <a:rPr lang="en-GB" dirty="0"/>
              <a:t>$ git pull origin main</a:t>
            </a:r>
          </a:p>
          <a:p>
            <a:r>
              <a:rPr lang="en-US" b="0" i="0" dirty="0">
                <a:solidFill>
                  <a:srgbClr val="222222"/>
                </a:solidFill>
                <a:effectLst/>
                <a:latin typeface="Lato" panose="020F0502020204030203" pitchFamily="34" charset="0"/>
              </a:rPr>
              <a:t>(main is the branch in our central/remote repository. Kindly check the branch name before pull request</a:t>
            </a:r>
            <a:r>
              <a:rPr lang="en-GB" b="0" i="0" dirty="0">
                <a:solidFill>
                  <a:srgbClr val="222222"/>
                </a:solidFill>
                <a:effectLst/>
                <a:latin typeface="Lato" panose="020F0502020204030203" pitchFamily="34" charset="0"/>
              </a:rPr>
              <a:t>)</a:t>
            </a:r>
            <a:endParaRPr lang="en-GB" dirty="0"/>
          </a:p>
        </p:txBody>
      </p:sp>
      <p:pic>
        <p:nvPicPr>
          <p:cNvPr id="8195" name="Picture 3" descr="pull origin ">
            <a:extLst>
              <a:ext uri="{FF2B5EF4-FFF2-40B4-BE49-F238E27FC236}">
                <a16:creationId xmlns:a16="http://schemas.microsoft.com/office/drawing/2014/main" id="{284DD86B-7EB2-477E-AA93-CA99DE264D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81299" y="3550799"/>
            <a:ext cx="5133975" cy="29357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289424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F576C-BFDE-46E4-90C4-E0B98F17F101}"/>
              </a:ext>
            </a:extLst>
          </p:cNvPr>
          <p:cNvSpPr>
            <a:spLocks noGrp="1"/>
          </p:cNvSpPr>
          <p:nvPr>
            <p:ph type="title"/>
          </p:nvPr>
        </p:nvSpPr>
        <p:spPr/>
        <p:txBody>
          <a:bodyPr>
            <a:normAutofit fontScale="90000"/>
          </a:bodyPr>
          <a:lstStyle/>
          <a:p>
            <a:r>
              <a:rPr lang="en-US" b="1" dirty="0">
                <a:solidFill>
                  <a:srgbClr val="FFC000"/>
                </a:solidFill>
                <a:effectLst/>
              </a:rPr>
              <a:t>G</a:t>
            </a:r>
            <a:r>
              <a:rPr lang="en-US" b="1" i="0" dirty="0">
                <a:solidFill>
                  <a:srgbClr val="FFC000"/>
                </a:solidFill>
                <a:effectLst/>
              </a:rPr>
              <a:t>it status</a:t>
            </a:r>
            <a:r>
              <a:rPr lang="en-US" b="0" i="0" dirty="0">
                <a:solidFill>
                  <a:srgbClr val="FFC000"/>
                </a:solidFill>
                <a:effectLst/>
              </a:rPr>
              <a:t> </a:t>
            </a:r>
            <a:r>
              <a:rPr lang="en-US" b="0" i="0" dirty="0">
                <a:solidFill>
                  <a:schemeClr val="bg1"/>
                </a:solidFill>
                <a:effectLst/>
              </a:rPr>
              <a:t>to check the status of the working directory and the staging area.</a:t>
            </a:r>
            <a:endParaRPr lang="en-GB" dirty="0">
              <a:solidFill>
                <a:schemeClr val="bg1"/>
              </a:solidFill>
            </a:endParaRPr>
          </a:p>
        </p:txBody>
      </p:sp>
      <p:sp>
        <p:nvSpPr>
          <p:cNvPr id="3" name="Content Placeholder 2">
            <a:extLst>
              <a:ext uri="{FF2B5EF4-FFF2-40B4-BE49-F238E27FC236}">
                <a16:creationId xmlns:a16="http://schemas.microsoft.com/office/drawing/2014/main" id="{0778A167-ECBF-43CA-89AE-B5986A37B960}"/>
              </a:ext>
            </a:extLst>
          </p:cNvPr>
          <p:cNvSpPr>
            <a:spLocks noGrp="1"/>
          </p:cNvSpPr>
          <p:nvPr>
            <p:ph idx="1"/>
          </p:nvPr>
        </p:nvSpPr>
        <p:spPr/>
        <p:txBody>
          <a:bodyPr/>
          <a:lstStyle/>
          <a:p>
            <a:pPr algn="just"/>
            <a:r>
              <a:rPr lang="en-US" b="0" i="0" dirty="0">
                <a:solidFill>
                  <a:srgbClr val="222222"/>
                </a:solidFill>
                <a:effectLst/>
                <a:latin typeface="+mj-lt"/>
              </a:rPr>
              <a:t>Working directory – It is the place where we make changes to the existing files or create new files.</a:t>
            </a:r>
          </a:p>
          <a:p>
            <a:pPr algn="just"/>
            <a:r>
              <a:rPr lang="en-US" b="0" i="0" dirty="0">
                <a:solidFill>
                  <a:srgbClr val="222222"/>
                </a:solidFill>
                <a:effectLst/>
                <a:latin typeface="+mj-lt"/>
              </a:rPr>
              <a:t>Staging area – It is the place where the files are ready to be committed.</a:t>
            </a:r>
          </a:p>
          <a:p>
            <a:pPr algn="just"/>
            <a:endParaRPr lang="en-GB" dirty="0">
              <a:latin typeface="+mj-lt"/>
            </a:endParaRPr>
          </a:p>
        </p:txBody>
      </p:sp>
    </p:spTree>
    <p:extLst>
      <p:ext uri="{BB962C8B-B14F-4D97-AF65-F5344CB8AC3E}">
        <p14:creationId xmlns:p14="http://schemas.microsoft.com/office/powerpoint/2010/main" val="270033761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F26334-BEB5-4E83-AD00-7658B1679232}"/>
              </a:ext>
            </a:extLst>
          </p:cNvPr>
          <p:cNvSpPr>
            <a:spLocks noGrp="1"/>
          </p:cNvSpPr>
          <p:nvPr>
            <p:ph type="title"/>
          </p:nvPr>
        </p:nvSpPr>
        <p:spPr/>
        <p:txBody>
          <a:bodyPr>
            <a:normAutofit fontScale="90000"/>
          </a:bodyPr>
          <a:lstStyle/>
          <a:p>
            <a:r>
              <a:rPr lang="en-US" b="1" dirty="0">
                <a:solidFill>
                  <a:srgbClr val="FFC000"/>
                </a:solidFill>
                <a:effectLst/>
              </a:rPr>
              <a:t>G</a:t>
            </a:r>
            <a:r>
              <a:rPr lang="en-US" b="1" i="0" dirty="0">
                <a:solidFill>
                  <a:srgbClr val="FFC000"/>
                </a:solidFill>
                <a:effectLst/>
              </a:rPr>
              <a:t>it add </a:t>
            </a:r>
            <a:r>
              <a:rPr lang="en-US" b="0" i="0" dirty="0">
                <a:solidFill>
                  <a:schemeClr val="bg1"/>
                </a:solidFill>
                <a:effectLst/>
              </a:rPr>
              <a:t>to add files to the index or the staging area.</a:t>
            </a:r>
            <a:endParaRPr lang="en-GB" dirty="0">
              <a:solidFill>
                <a:schemeClr val="bg1"/>
              </a:solidFill>
            </a:endParaRPr>
          </a:p>
        </p:txBody>
      </p:sp>
      <p:sp>
        <p:nvSpPr>
          <p:cNvPr id="3" name="Content Placeholder 2">
            <a:extLst>
              <a:ext uri="{FF2B5EF4-FFF2-40B4-BE49-F238E27FC236}">
                <a16:creationId xmlns:a16="http://schemas.microsoft.com/office/drawing/2014/main" id="{CA11A937-3B99-4B85-9F69-E48EB119240A}"/>
              </a:ext>
            </a:extLst>
          </p:cNvPr>
          <p:cNvSpPr>
            <a:spLocks noGrp="1"/>
          </p:cNvSpPr>
          <p:nvPr>
            <p:ph idx="1"/>
          </p:nvPr>
        </p:nvSpPr>
        <p:spPr/>
        <p:txBody>
          <a:bodyPr/>
          <a:lstStyle/>
          <a:p>
            <a:r>
              <a:rPr lang="en-US" b="0" i="0" dirty="0">
                <a:solidFill>
                  <a:srgbClr val="222222"/>
                </a:solidFill>
                <a:effectLst/>
                <a:latin typeface="Lato" panose="020F0502020204030203" pitchFamily="34" charset="0"/>
              </a:rPr>
              <a:t>After making changes in the working directory, once again check the status using the command </a:t>
            </a:r>
            <a:r>
              <a:rPr lang="en-US" b="1" i="0" dirty="0">
                <a:solidFill>
                  <a:srgbClr val="222222"/>
                </a:solidFill>
                <a:effectLst/>
                <a:latin typeface="Lato" panose="020F0502020204030203" pitchFamily="34" charset="0"/>
              </a:rPr>
              <a:t>git status.</a:t>
            </a:r>
            <a:endParaRPr lang="en-GB" dirty="0"/>
          </a:p>
        </p:txBody>
      </p:sp>
    </p:spTree>
    <p:extLst>
      <p:ext uri="{BB962C8B-B14F-4D97-AF65-F5344CB8AC3E}">
        <p14:creationId xmlns:p14="http://schemas.microsoft.com/office/powerpoint/2010/main" val="26592523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8D75C7-6927-4165-94C6-E7ADA1AA47D8}"/>
              </a:ext>
            </a:extLst>
          </p:cNvPr>
          <p:cNvSpPr>
            <a:spLocks noGrp="1"/>
          </p:cNvSpPr>
          <p:nvPr>
            <p:ph type="title"/>
          </p:nvPr>
        </p:nvSpPr>
        <p:spPr>
          <a:xfrm>
            <a:off x="247650" y="247649"/>
            <a:ext cx="8896350" cy="793751"/>
          </a:xfrm>
        </p:spPr>
        <p:txBody>
          <a:bodyPr>
            <a:normAutofit fontScale="90000"/>
          </a:bodyPr>
          <a:lstStyle/>
          <a:p>
            <a:r>
              <a:rPr lang="en-GB" b="0" i="0" dirty="0">
                <a:solidFill>
                  <a:schemeClr val="bg1"/>
                </a:solidFill>
                <a:effectLst/>
                <a:latin typeface="+mn-lt"/>
              </a:rPr>
              <a:t>Types of VCS</a:t>
            </a:r>
            <a:br>
              <a:rPr lang="en-GB" b="0" i="0" dirty="0">
                <a:solidFill>
                  <a:srgbClr val="222222"/>
                </a:solidFill>
                <a:effectLst/>
                <a:latin typeface="Lato" panose="020F0502020204030203" pitchFamily="34" charset="0"/>
              </a:rPr>
            </a:br>
            <a:endParaRPr lang="en-GB" dirty="0"/>
          </a:p>
        </p:txBody>
      </p:sp>
      <p:sp>
        <p:nvSpPr>
          <p:cNvPr id="3" name="Content Placeholder 2">
            <a:extLst>
              <a:ext uri="{FF2B5EF4-FFF2-40B4-BE49-F238E27FC236}">
                <a16:creationId xmlns:a16="http://schemas.microsoft.com/office/drawing/2014/main" id="{4037A84B-1E44-4ECA-9E53-F7CF8D32552A}"/>
              </a:ext>
            </a:extLst>
          </p:cNvPr>
          <p:cNvSpPr>
            <a:spLocks noGrp="1"/>
          </p:cNvSpPr>
          <p:nvPr>
            <p:ph idx="1"/>
          </p:nvPr>
        </p:nvSpPr>
        <p:spPr/>
        <p:txBody>
          <a:bodyPr/>
          <a:lstStyle/>
          <a:p>
            <a:pPr marL="0" indent="0" algn="l">
              <a:buNone/>
            </a:pPr>
            <a:r>
              <a:rPr lang="en-US" b="0" i="0" dirty="0">
                <a:solidFill>
                  <a:srgbClr val="222222"/>
                </a:solidFill>
                <a:effectLst/>
                <a:latin typeface="+mj-lt"/>
              </a:rPr>
              <a:t>The three types of VCS are:</a:t>
            </a:r>
          </a:p>
          <a:p>
            <a:pPr algn="l">
              <a:buFont typeface="+mj-lt"/>
              <a:buAutoNum type="arabicPeriod"/>
            </a:pPr>
            <a:r>
              <a:rPr lang="en-US" b="0" i="0" dirty="0">
                <a:solidFill>
                  <a:srgbClr val="FF0000"/>
                </a:solidFill>
                <a:effectLst/>
                <a:latin typeface="+mj-lt"/>
              </a:rPr>
              <a:t>Local Version Control System</a:t>
            </a:r>
          </a:p>
          <a:p>
            <a:pPr algn="l">
              <a:buFont typeface="+mj-lt"/>
              <a:buAutoNum type="arabicPeriod"/>
            </a:pPr>
            <a:r>
              <a:rPr lang="en-US" b="0" i="0" dirty="0">
                <a:solidFill>
                  <a:srgbClr val="FFC000"/>
                </a:solidFill>
                <a:effectLst/>
                <a:latin typeface="+mj-lt"/>
              </a:rPr>
              <a:t>Centralized Version Control System</a:t>
            </a:r>
          </a:p>
          <a:p>
            <a:pPr algn="l">
              <a:buFont typeface="+mj-lt"/>
              <a:buAutoNum type="arabicPeriod"/>
            </a:pPr>
            <a:r>
              <a:rPr lang="en-US" b="0" i="0" dirty="0">
                <a:solidFill>
                  <a:srgbClr val="C00000"/>
                </a:solidFill>
                <a:effectLst/>
                <a:latin typeface="+mj-lt"/>
              </a:rPr>
              <a:t>Distributed Version Control System</a:t>
            </a:r>
          </a:p>
          <a:p>
            <a:endParaRPr lang="en-GB" dirty="0"/>
          </a:p>
        </p:txBody>
      </p:sp>
      <p:cxnSp>
        <p:nvCxnSpPr>
          <p:cNvPr id="6" name="Straight Arrow Connector 5">
            <a:extLst>
              <a:ext uri="{FF2B5EF4-FFF2-40B4-BE49-F238E27FC236}">
                <a16:creationId xmlns:a16="http://schemas.microsoft.com/office/drawing/2014/main" id="{3A568DF1-C633-454D-86BA-544F4F2CB87B}"/>
              </a:ext>
            </a:extLst>
          </p:cNvPr>
          <p:cNvCxnSpPr/>
          <p:nvPr/>
        </p:nvCxnSpPr>
        <p:spPr>
          <a:xfrm flipH="1">
            <a:off x="6105525" y="2622550"/>
            <a:ext cx="2143125" cy="4191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011240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8D75C7-6927-4165-94C6-E7ADA1AA47D8}"/>
              </a:ext>
            </a:extLst>
          </p:cNvPr>
          <p:cNvSpPr>
            <a:spLocks noGrp="1"/>
          </p:cNvSpPr>
          <p:nvPr>
            <p:ph type="title"/>
          </p:nvPr>
        </p:nvSpPr>
        <p:spPr>
          <a:xfrm>
            <a:off x="361950" y="161925"/>
            <a:ext cx="8782050" cy="879476"/>
          </a:xfrm>
        </p:spPr>
        <p:txBody>
          <a:bodyPr>
            <a:normAutofit fontScale="90000"/>
          </a:bodyPr>
          <a:lstStyle/>
          <a:p>
            <a:r>
              <a:rPr lang="en-GB" b="0" i="0" dirty="0">
                <a:solidFill>
                  <a:schemeClr val="bg1"/>
                </a:solidFill>
                <a:effectLst/>
              </a:rPr>
              <a:t>Local Version Control System</a:t>
            </a:r>
            <a:br>
              <a:rPr lang="en-GB" b="0" i="0" dirty="0">
                <a:solidFill>
                  <a:schemeClr val="bg1"/>
                </a:solidFill>
                <a:effectLst/>
              </a:rPr>
            </a:br>
            <a:endParaRPr lang="en-GB" dirty="0">
              <a:solidFill>
                <a:schemeClr val="bg1"/>
              </a:solidFill>
            </a:endParaRPr>
          </a:p>
        </p:txBody>
      </p:sp>
      <p:sp>
        <p:nvSpPr>
          <p:cNvPr id="3" name="Content Placeholder 2">
            <a:extLst>
              <a:ext uri="{FF2B5EF4-FFF2-40B4-BE49-F238E27FC236}">
                <a16:creationId xmlns:a16="http://schemas.microsoft.com/office/drawing/2014/main" id="{4037A84B-1E44-4ECA-9E53-F7CF8D32552A}"/>
              </a:ext>
            </a:extLst>
          </p:cNvPr>
          <p:cNvSpPr>
            <a:spLocks noGrp="1"/>
          </p:cNvSpPr>
          <p:nvPr>
            <p:ph idx="1"/>
          </p:nvPr>
        </p:nvSpPr>
        <p:spPr/>
        <p:txBody>
          <a:bodyPr/>
          <a:lstStyle/>
          <a:p>
            <a:pPr algn="just"/>
            <a:r>
              <a:rPr lang="en-US" b="0" i="0" dirty="0">
                <a:solidFill>
                  <a:srgbClr val="222222"/>
                </a:solidFill>
                <a:effectLst/>
                <a:latin typeface="+mj-lt"/>
              </a:rPr>
              <a:t>Local Version Control System is located in your local machine. If the local machine crashes, it would not be possible to retrieve the files, and all the information will be lost. </a:t>
            </a:r>
            <a:r>
              <a:rPr lang="en-US" b="0" i="0" dirty="0">
                <a:solidFill>
                  <a:srgbClr val="C00000"/>
                </a:solidFill>
                <a:effectLst/>
                <a:latin typeface="+mj-lt"/>
              </a:rPr>
              <a:t>If anything happens to a single version, all the versions made after that will be lost.</a:t>
            </a:r>
            <a:endParaRPr lang="en-GB" dirty="0">
              <a:solidFill>
                <a:srgbClr val="C00000"/>
              </a:solidFill>
              <a:latin typeface="+mj-lt"/>
            </a:endParaRPr>
          </a:p>
        </p:txBody>
      </p:sp>
    </p:spTree>
    <p:extLst>
      <p:ext uri="{BB962C8B-B14F-4D97-AF65-F5344CB8AC3E}">
        <p14:creationId xmlns:p14="http://schemas.microsoft.com/office/powerpoint/2010/main" val="39906095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8D75C7-6927-4165-94C6-E7ADA1AA47D8}"/>
              </a:ext>
            </a:extLst>
          </p:cNvPr>
          <p:cNvSpPr>
            <a:spLocks noGrp="1"/>
          </p:cNvSpPr>
          <p:nvPr>
            <p:ph type="title"/>
          </p:nvPr>
        </p:nvSpPr>
        <p:spPr/>
        <p:txBody>
          <a:bodyPr>
            <a:normAutofit/>
          </a:bodyPr>
          <a:lstStyle/>
          <a:p>
            <a:r>
              <a:rPr lang="en-US" sz="3200" b="0" i="0" dirty="0">
                <a:solidFill>
                  <a:schemeClr val="bg1"/>
                </a:solidFill>
                <a:effectLst/>
                <a:latin typeface="+mj-lt"/>
              </a:rPr>
              <a:t>Local Version Control System</a:t>
            </a:r>
            <a:endParaRPr lang="en-GB" sz="3200" dirty="0">
              <a:solidFill>
                <a:schemeClr val="bg1"/>
              </a:solidFill>
            </a:endParaRPr>
          </a:p>
        </p:txBody>
      </p:sp>
      <p:sp>
        <p:nvSpPr>
          <p:cNvPr id="3" name="Content Placeholder 2">
            <a:extLst>
              <a:ext uri="{FF2B5EF4-FFF2-40B4-BE49-F238E27FC236}">
                <a16:creationId xmlns:a16="http://schemas.microsoft.com/office/drawing/2014/main" id="{4037A84B-1E44-4ECA-9E53-F7CF8D32552A}"/>
              </a:ext>
            </a:extLst>
          </p:cNvPr>
          <p:cNvSpPr>
            <a:spLocks noGrp="1"/>
          </p:cNvSpPr>
          <p:nvPr>
            <p:ph idx="1"/>
          </p:nvPr>
        </p:nvSpPr>
        <p:spPr>
          <a:xfrm>
            <a:off x="361950" y="1328096"/>
            <a:ext cx="8582025" cy="5025079"/>
          </a:xfrm>
        </p:spPr>
        <p:txBody>
          <a:bodyPr/>
          <a:lstStyle/>
          <a:p>
            <a:pPr marL="0" indent="0">
              <a:buNone/>
            </a:pPr>
            <a:r>
              <a:rPr lang="en-US" dirty="0">
                <a:solidFill>
                  <a:srgbClr val="222222"/>
                </a:solidFill>
                <a:latin typeface="+mj-lt"/>
              </a:rPr>
              <a:t>W</a:t>
            </a:r>
            <a:r>
              <a:rPr lang="en-US" b="0" i="0" dirty="0">
                <a:solidFill>
                  <a:srgbClr val="222222"/>
                </a:solidFill>
                <a:effectLst/>
                <a:latin typeface="+mj-lt"/>
              </a:rPr>
              <a:t>ith the Local Version Control System, it is not possible to collaborate with other collaborators.</a:t>
            </a:r>
            <a:endParaRPr lang="en-GB" dirty="0">
              <a:latin typeface="+mj-lt"/>
            </a:endParaRPr>
          </a:p>
        </p:txBody>
      </p:sp>
      <p:pic>
        <p:nvPicPr>
          <p:cNvPr id="1026" name="Picture 2" descr="Local vcs | git and github">
            <a:extLst>
              <a:ext uri="{FF2B5EF4-FFF2-40B4-BE49-F238E27FC236}">
                <a16:creationId xmlns:a16="http://schemas.microsoft.com/office/drawing/2014/main" id="{F6F2FACD-470D-4F19-A365-9ECD541C19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2974" y="2876549"/>
            <a:ext cx="7620000" cy="36623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67483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8D75C7-6927-4165-94C6-E7ADA1AA47D8}"/>
              </a:ext>
            </a:extLst>
          </p:cNvPr>
          <p:cNvSpPr>
            <a:spLocks noGrp="1"/>
          </p:cNvSpPr>
          <p:nvPr>
            <p:ph type="title"/>
          </p:nvPr>
        </p:nvSpPr>
        <p:spPr/>
        <p:txBody>
          <a:bodyPr>
            <a:normAutofit fontScale="90000"/>
          </a:bodyPr>
          <a:lstStyle/>
          <a:p>
            <a:br>
              <a:rPr lang="en-GB" sz="3200" b="0" i="0" dirty="0">
                <a:solidFill>
                  <a:schemeClr val="bg1"/>
                </a:solidFill>
                <a:effectLst/>
              </a:rPr>
            </a:br>
            <a:r>
              <a:rPr lang="en-GB" sz="3200" b="0" i="0" dirty="0">
                <a:solidFill>
                  <a:schemeClr val="bg1"/>
                </a:solidFill>
                <a:effectLst/>
              </a:rPr>
              <a:t>Centralized Version Control System</a:t>
            </a:r>
            <a:br>
              <a:rPr lang="en-GB" sz="3200" b="0" i="0" dirty="0">
                <a:solidFill>
                  <a:schemeClr val="bg1"/>
                </a:solidFill>
                <a:effectLst/>
              </a:rPr>
            </a:br>
            <a:endParaRPr lang="en-GB" sz="3200" dirty="0">
              <a:solidFill>
                <a:schemeClr val="bg1"/>
              </a:solidFill>
            </a:endParaRPr>
          </a:p>
        </p:txBody>
      </p:sp>
      <p:sp>
        <p:nvSpPr>
          <p:cNvPr id="3" name="Content Placeholder 2">
            <a:extLst>
              <a:ext uri="{FF2B5EF4-FFF2-40B4-BE49-F238E27FC236}">
                <a16:creationId xmlns:a16="http://schemas.microsoft.com/office/drawing/2014/main" id="{4037A84B-1E44-4ECA-9E53-F7CF8D32552A}"/>
              </a:ext>
            </a:extLst>
          </p:cNvPr>
          <p:cNvSpPr>
            <a:spLocks noGrp="1"/>
          </p:cNvSpPr>
          <p:nvPr>
            <p:ph idx="1"/>
          </p:nvPr>
        </p:nvSpPr>
        <p:spPr/>
        <p:txBody>
          <a:bodyPr>
            <a:normAutofit fontScale="92500"/>
          </a:bodyPr>
          <a:lstStyle/>
          <a:p>
            <a:pPr algn="just"/>
            <a:r>
              <a:rPr lang="en-US" b="0" i="0" dirty="0">
                <a:solidFill>
                  <a:schemeClr val="accent6">
                    <a:lumMod val="75000"/>
                  </a:schemeClr>
                </a:solidFill>
                <a:effectLst/>
                <a:latin typeface="+mj-lt"/>
              </a:rPr>
              <a:t>To collaborate with other developers on other systems, Centralized Version Control Systems are developed.</a:t>
            </a:r>
            <a:endParaRPr lang="en-US" dirty="0">
              <a:solidFill>
                <a:schemeClr val="accent6">
                  <a:lumMod val="75000"/>
                </a:schemeClr>
              </a:solidFill>
              <a:latin typeface="+mj-lt"/>
            </a:endParaRPr>
          </a:p>
          <a:p>
            <a:pPr algn="just"/>
            <a:r>
              <a:rPr lang="en-US" b="0" i="0" dirty="0">
                <a:solidFill>
                  <a:srgbClr val="222222"/>
                </a:solidFill>
                <a:effectLst/>
                <a:latin typeface="+mj-lt"/>
              </a:rPr>
              <a:t>In the Centralized Version Control Systems, there will be a single central server that contains all the files related to the project, and many collaborators checkout files from this single server (you will only have a working copy). </a:t>
            </a:r>
          </a:p>
          <a:p>
            <a:pPr algn="just"/>
            <a:r>
              <a:rPr lang="en-US" b="0" i="0" dirty="0">
                <a:solidFill>
                  <a:srgbClr val="FF0000"/>
                </a:solidFill>
                <a:effectLst/>
                <a:latin typeface="+mj-lt"/>
              </a:rPr>
              <a:t>The problem with the Centralized Version Control Systems is if the central server crashes, almost everything related to the project will be lost</a:t>
            </a:r>
            <a:r>
              <a:rPr lang="en-US" b="0" i="0" dirty="0">
                <a:solidFill>
                  <a:srgbClr val="222222"/>
                </a:solidFill>
                <a:effectLst/>
                <a:latin typeface="+mj-lt"/>
              </a:rPr>
              <a:t>.</a:t>
            </a:r>
            <a:endParaRPr lang="en-GB" dirty="0">
              <a:latin typeface="+mj-lt"/>
            </a:endParaRPr>
          </a:p>
        </p:txBody>
      </p:sp>
    </p:spTree>
    <p:extLst>
      <p:ext uri="{BB962C8B-B14F-4D97-AF65-F5344CB8AC3E}">
        <p14:creationId xmlns:p14="http://schemas.microsoft.com/office/powerpoint/2010/main" val="6985764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6520BD-B66A-4E0F-9756-2282D5E88D6B}"/>
              </a:ext>
            </a:extLst>
          </p:cNvPr>
          <p:cNvSpPr>
            <a:spLocks noGrp="1"/>
          </p:cNvSpPr>
          <p:nvPr>
            <p:ph type="title"/>
          </p:nvPr>
        </p:nvSpPr>
        <p:spPr/>
        <p:txBody>
          <a:bodyPr/>
          <a:lstStyle/>
          <a:p>
            <a:r>
              <a:rPr lang="en-GB" sz="3600" b="0" i="0" dirty="0">
                <a:solidFill>
                  <a:schemeClr val="bg1"/>
                </a:solidFill>
                <a:effectLst/>
              </a:rPr>
              <a:t>Centralized Version Control System</a:t>
            </a:r>
            <a:endParaRPr lang="en-GB" dirty="0"/>
          </a:p>
        </p:txBody>
      </p:sp>
      <p:sp>
        <p:nvSpPr>
          <p:cNvPr id="3" name="Content Placeholder 2">
            <a:extLst>
              <a:ext uri="{FF2B5EF4-FFF2-40B4-BE49-F238E27FC236}">
                <a16:creationId xmlns:a16="http://schemas.microsoft.com/office/drawing/2014/main" id="{BEF285D0-81AA-4D1D-A5AC-330458845036}"/>
              </a:ext>
            </a:extLst>
          </p:cNvPr>
          <p:cNvSpPr>
            <a:spLocks noGrp="1"/>
          </p:cNvSpPr>
          <p:nvPr>
            <p:ph idx="1"/>
          </p:nvPr>
        </p:nvSpPr>
        <p:spPr/>
        <p:txBody>
          <a:bodyPr>
            <a:normAutofit fontScale="85000" lnSpcReduction="20000"/>
          </a:bodyPr>
          <a:lstStyle/>
          <a:p>
            <a:pPr algn="l"/>
            <a:endParaRPr lang="en-US" b="0" i="0" dirty="0">
              <a:solidFill>
                <a:srgbClr val="222222"/>
              </a:solidFill>
              <a:effectLst/>
              <a:latin typeface="+mj-lt"/>
            </a:endParaRPr>
          </a:p>
          <a:p>
            <a:pPr algn="l"/>
            <a:endParaRPr lang="en-US" dirty="0">
              <a:solidFill>
                <a:srgbClr val="222222"/>
              </a:solidFill>
              <a:latin typeface="+mj-lt"/>
            </a:endParaRPr>
          </a:p>
          <a:p>
            <a:pPr algn="l"/>
            <a:endParaRPr lang="en-US" b="0" i="0" dirty="0">
              <a:solidFill>
                <a:srgbClr val="222222"/>
              </a:solidFill>
              <a:effectLst/>
              <a:latin typeface="+mj-lt"/>
            </a:endParaRPr>
          </a:p>
          <a:p>
            <a:pPr algn="l"/>
            <a:endParaRPr lang="en-US" dirty="0">
              <a:solidFill>
                <a:srgbClr val="222222"/>
              </a:solidFill>
              <a:latin typeface="+mj-lt"/>
            </a:endParaRPr>
          </a:p>
          <a:p>
            <a:pPr algn="l"/>
            <a:endParaRPr lang="en-US" b="0" i="0" dirty="0">
              <a:solidFill>
                <a:srgbClr val="222222"/>
              </a:solidFill>
              <a:effectLst/>
              <a:latin typeface="+mj-lt"/>
            </a:endParaRPr>
          </a:p>
          <a:p>
            <a:pPr marL="0" indent="0" algn="l">
              <a:buNone/>
            </a:pPr>
            <a:endParaRPr lang="en-US" b="0" i="0" dirty="0">
              <a:solidFill>
                <a:srgbClr val="222222"/>
              </a:solidFill>
              <a:effectLst/>
              <a:latin typeface="+mj-lt"/>
            </a:endParaRPr>
          </a:p>
          <a:p>
            <a:pPr algn="l"/>
            <a:r>
              <a:rPr lang="en-US" b="0" i="0" dirty="0">
                <a:solidFill>
                  <a:srgbClr val="7030A0"/>
                </a:solidFill>
                <a:effectLst/>
                <a:latin typeface="+mj-lt"/>
              </a:rPr>
              <a:t>To overcome all the above problems, Distributed Version Control Systems are developed.</a:t>
            </a:r>
          </a:p>
          <a:p>
            <a:pPr marL="0" indent="0">
              <a:buNone/>
            </a:pPr>
            <a:br>
              <a:rPr lang="en-US" dirty="0">
                <a:solidFill>
                  <a:srgbClr val="7030A0"/>
                </a:solidFill>
                <a:latin typeface="+mj-lt"/>
              </a:rPr>
            </a:br>
            <a:endParaRPr lang="en-GB" dirty="0">
              <a:solidFill>
                <a:srgbClr val="7030A0"/>
              </a:solidFill>
              <a:latin typeface="+mj-lt"/>
            </a:endParaRPr>
          </a:p>
        </p:txBody>
      </p:sp>
      <p:cxnSp>
        <p:nvCxnSpPr>
          <p:cNvPr id="5" name="Straight Arrow Connector 4">
            <a:extLst>
              <a:ext uri="{FF2B5EF4-FFF2-40B4-BE49-F238E27FC236}">
                <a16:creationId xmlns:a16="http://schemas.microsoft.com/office/drawing/2014/main" id="{0112E56F-2C94-40A8-A068-6D600EEEF3C3}"/>
              </a:ext>
            </a:extLst>
          </p:cNvPr>
          <p:cNvCxnSpPr/>
          <p:nvPr/>
        </p:nvCxnSpPr>
        <p:spPr>
          <a:xfrm flipH="1">
            <a:off x="6286500" y="2028825"/>
            <a:ext cx="1781175" cy="628650"/>
          </a:xfrm>
          <a:prstGeom prst="straightConnector1">
            <a:avLst/>
          </a:prstGeom>
          <a:ln w="9525"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2050" name="Picture 2" descr="centralized version control system">
            <a:extLst>
              <a:ext uri="{FF2B5EF4-FFF2-40B4-BE49-F238E27FC236}">
                <a16:creationId xmlns:a16="http://schemas.microsoft.com/office/drawing/2014/main" id="{F3BBB032-E718-4F02-81EB-4DB17AB300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24138" y="1838325"/>
            <a:ext cx="3209925" cy="228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39492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1598EA-E624-4F50-B34B-F6F7B3BDC4CD}"/>
              </a:ext>
            </a:extLst>
          </p:cNvPr>
          <p:cNvSpPr>
            <a:spLocks noGrp="1"/>
          </p:cNvSpPr>
          <p:nvPr>
            <p:ph type="title"/>
          </p:nvPr>
        </p:nvSpPr>
        <p:spPr>
          <a:xfrm>
            <a:off x="261937" y="200025"/>
            <a:ext cx="8782050" cy="879476"/>
          </a:xfrm>
        </p:spPr>
        <p:txBody>
          <a:bodyPr>
            <a:normAutofit fontScale="90000"/>
          </a:bodyPr>
          <a:lstStyle/>
          <a:p>
            <a:r>
              <a:rPr lang="en-US" b="0" i="0" dirty="0">
                <a:solidFill>
                  <a:schemeClr val="bg1"/>
                </a:solidFill>
                <a:effectLst/>
              </a:rPr>
              <a:t>Distributed Version Control System</a:t>
            </a:r>
            <a:br>
              <a:rPr lang="en-US" b="0" i="0" dirty="0">
                <a:solidFill>
                  <a:schemeClr val="bg1"/>
                </a:solidFill>
                <a:effectLst/>
              </a:rPr>
            </a:br>
            <a:endParaRPr lang="en-GB" dirty="0">
              <a:solidFill>
                <a:schemeClr val="bg1"/>
              </a:solidFill>
            </a:endParaRPr>
          </a:p>
        </p:txBody>
      </p:sp>
      <p:sp>
        <p:nvSpPr>
          <p:cNvPr id="3" name="Content Placeholder 2">
            <a:extLst>
              <a:ext uri="{FF2B5EF4-FFF2-40B4-BE49-F238E27FC236}">
                <a16:creationId xmlns:a16="http://schemas.microsoft.com/office/drawing/2014/main" id="{E4AE15E0-1B8E-4885-BB23-D8C2A7E69D0A}"/>
              </a:ext>
            </a:extLst>
          </p:cNvPr>
          <p:cNvSpPr>
            <a:spLocks noGrp="1"/>
          </p:cNvSpPr>
          <p:nvPr>
            <p:ph idx="1"/>
          </p:nvPr>
        </p:nvSpPr>
        <p:spPr/>
        <p:txBody>
          <a:bodyPr/>
          <a:lstStyle/>
          <a:p>
            <a:pPr algn="just"/>
            <a:r>
              <a:rPr lang="en-US" b="0" i="0" dirty="0">
                <a:solidFill>
                  <a:srgbClr val="222222"/>
                </a:solidFill>
                <a:effectLst/>
                <a:latin typeface="+mj-lt"/>
              </a:rPr>
              <a:t>In a distributed version control system,  there will be one or more servers and many collaborators similar to the centralized system. </a:t>
            </a:r>
          </a:p>
          <a:p>
            <a:pPr algn="just"/>
            <a:r>
              <a:rPr lang="en-US" b="0" i="0" dirty="0">
                <a:solidFill>
                  <a:srgbClr val="FF0000"/>
                </a:solidFill>
                <a:effectLst/>
                <a:latin typeface="+mj-lt"/>
              </a:rPr>
              <a:t>But the difference is, not only do they check out the latest version, but each collaborator will have an exact copy (mirroring) of the main repository(including its entire history) on their local machines.</a:t>
            </a:r>
          </a:p>
          <a:p>
            <a:pPr algn="just"/>
            <a:endParaRPr lang="en-GB" dirty="0">
              <a:latin typeface="+mj-lt"/>
            </a:endParaRPr>
          </a:p>
        </p:txBody>
      </p:sp>
    </p:spTree>
    <p:extLst>
      <p:ext uri="{BB962C8B-B14F-4D97-AF65-F5344CB8AC3E}">
        <p14:creationId xmlns:p14="http://schemas.microsoft.com/office/powerpoint/2010/main" val="4204130011"/>
      </p:ext>
    </p:extLst>
  </p:cSld>
  <p:clrMapOvr>
    <a:masterClrMapping/>
  </p:clrMapOvr>
</p:sld>
</file>

<file path=ppt/theme/theme1.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1">
      <a:majorFont>
        <a:latin typeface="Bahnschrift SemiBold"/>
        <a:ea typeface=""/>
        <a:cs typeface=""/>
      </a:majorFont>
      <a:minorFont>
        <a:latin typeface="Bahnschrif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680</TotalTime>
  <Words>1781</Words>
  <Application>Microsoft Office PowerPoint</Application>
  <PresentationFormat>On-screen Show (4:3)</PresentationFormat>
  <Paragraphs>115</Paragraphs>
  <Slides>38</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38</vt:i4>
      </vt:variant>
    </vt:vector>
  </HeadingPairs>
  <TitlesOfParts>
    <vt:vector size="45" baseType="lpstr">
      <vt:lpstr>Arial</vt:lpstr>
      <vt:lpstr>Bahnschrift</vt:lpstr>
      <vt:lpstr>Bahnschrift SemiBold</vt:lpstr>
      <vt:lpstr>Calibri</vt:lpstr>
      <vt:lpstr>Lato</vt:lpstr>
      <vt:lpstr>Open Sans</vt:lpstr>
      <vt:lpstr>1_Office Theme</vt:lpstr>
      <vt:lpstr>PowerPoint Presentation</vt:lpstr>
      <vt:lpstr>PowerPoint Presentation</vt:lpstr>
      <vt:lpstr> What is Version Control System (VCS)? </vt:lpstr>
      <vt:lpstr>Types of VCS </vt:lpstr>
      <vt:lpstr>Local Version Control System </vt:lpstr>
      <vt:lpstr>Local Version Control System</vt:lpstr>
      <vt:lpstr> Centralized Version Control System </vt:lpstr>
      <vt:lpstr>Centralized Version Control System</vt:lpstr>
      <vt:lpstr>Distributed Version Control System </vt:lpstr>
      <vt:lpstr> Distributed Version Control System </vt:lpstr>
      <vt:lpstr>Difference between Git and GitHub </vt:lpstr>
      <vt:lpstr>Difference between Git and GitHub</vt:lpstr>
      <vt:lpstr>Difference between Git and GitHub</vt:lpstr>
      <vt:lpstr>   What exactly  is GitHub? </vt:lpstr>
      <vt:lpstr> Why is GitHub so popular? </vt:lpstr>
      <vt:lpstr>Same example</vt:lpstr>
      <vt:lpstr>GitHub</vt:lpstr>
      <vt:lpstr>GitHub</vt:lpstr>
      <vt:lpstr>GitHub makes git simple</vt:lpstr>
      <vt:lpstr> How to create a GitHub Repository? </vt:lpstr>
      <vt:lpstr> How to create a GitHub Repository? </vt:lpstr>
      <vt:lpstr>Start a new project</vt:lpstr>
      <vt:lpstr>Repository name</vt:lpstr>
      <vt:lpstr>GitHub repository</vt:lpstr>
      <vt:lpstr>Repository is successfully created</vt:lpstr>
      <vt:lpstr>Repository is successfully created</vt:lpstr>
      <vt:lpstr> Create Branches and Perform Operations </vt:lpstr>
      <vt:lpstr>Commit Command</vt:lpstr>
      <vt:lpstr>Pull command</vt:lpstr>
      <vt:lpstr> Merge Command </vt:lpstr>
      <vt:lpstr>Installation of Git </vt:lpstr>
      <vt:lpstr>Git operations and commands </vt:lpstr>
      <vt:lpstr>Create repositories </vt:lpstr>
      <vt:lpstr>git init</vt:lpstr>
      <vt:lpstr>Git remote add to add a new remote repository.</vt:lpstr>
      <vt:lpstr>Git pull to download all the content from the remote repo</vt:lpstr>
      <vt:lpstr>Git status to check the status of the working directory and the staging area.</vt:lpstr>
      <vt:lpstr>Git add to add files to the index or the staging area.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Sonu Singh Rajpoot</dc:creator>
  <cp:lastModifiedBy>AMRITPAL SAINI</cp:lastModifiedBy>
  <cp:revision>64</cp:revision>
  <dcterms:created xsi:type="dcterms:W3CDTF">2020-12-18T18:59:12Z</dcterms:created>
  <dcterms:modified xsi:type="dcterms:W3CDTF">2022-01-08T08:14:23Z</dcterms:modified>
</cp:coreProperties>
</file>